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381" r:id="rId3"/>
    <p:sldId id="257" r:id="rId4"/>
    <p:sldId id="403" r:id="rId5"/>
    <p:sldId id="258" r:id="rId6"/>
    <p:sldId id="259" r:id="rId7"/>
    <p:sldId id="261" r:id="rId8"/>
    <p:sldId id="260" r:id="rId9"/>
    <p:sldId id="262" r:id="rId10"/>
    <p:sldId id="263" r:id="rId11"/>
    <p:sldId id="265" r:id="rId12"/>
    <p:sldId id="264" r:id="rId13"/>
    <p:sldId id="266" r:id="rId14"/>
    <p:sldId id="267" r:id="rId15"/>
    <p:sldId id="268" r:id="rId16"/>
    <p:sldId id="382" r:id="rId17"/>
    <p:sldId id="269" r:id="rId18"/>
    <p:sldId id="270" r:id="rId19"/>
    <p:sldId id="383" r:id="rId20"/>
    <p:sldId id="271" r:id="rId21"/>
    <p:sldId id="272" r:id="rId22"/>
    <p:sldId id="384" r:id="rId23"/>
    <p:sldId id="273" r:id="rId24"/>
    <p:sldId id="274" r:id="rId25"/>
    <p:sldId id="385" r:id="rId26"/>
    <p:sldId id="275" r:id="rId27"/>
    <p:sldId id="276" r:id="rId28"/>
    <p:sldId id="277" r:id="rId29"/>
    <p:sldId id="278" r:id="rId30"/>
    <p:sldId id="279" r:id="rId31"/>
    <p:sldId id="280"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386" r:id="rId46"/>
    <p:sldId id="296" r:id="rId47"/>
    <p:sldId id="295" r:id="rId48"/>
    <p:sldId id="297" r:id="rId49"/>
    <p:sldId id="298" r:id="rId50"/>
    <p:sldId id="299" r:id="rId51"/>
    <p:sldId id="300" r:id="rId52"/>
    <p:sldId id="301" r:id="rId53"/>
    <p:sldId id="302" r:id="rId54"/>
    <p:sldId id="303" r:id="rId55"/>
    <p:sldId id="304" r:id="rId56"/>
    <p:sldId id="305" r:id="rId57"/>
    <p:sldId id="306" r:id="rId58"/>
    <p:sldId id="312" r:id="rId59"/>
    <p:sldId id="307" r:id="rId60"/>
    <p:sldId id="387" r:id="rId61"/>
    <p:sldId id="308" r:id="rId62"/>
    <p:sldId id="313" r:id="rId63"/>
    <p:sldId id="309" r:id="rId64"/>
    <p:sldId id="310" r:id="rId65"/>
    <p:sldId id="311" r:id="rId66"/>
    <p:sldId id="314" r:id="rId67"/>
    <p:sldId id="388" r:id="rId68"/>
    <p:sldId id="315" r:id="rId69"/>
    <p:sldId id="316" r:id="rId70"/>
    <p:sldId id="317" r:id="rId71"/>
    <p:sldId id="389" r:id="rId72"/>
    <p:sldId id="318" r:id="rId73"/>
    <p:sldId id="319" r:id="rId74"/>
    <p:sldId id="320" r:id="rId75"/>
    <p:sldId id="390" r:id="rId76"/>
    <p:sldId id="321" r:id="rId77"/>
    <p:sldId id="322" r:id="rId78"/>
    <p:sldId id="323" r:id="rId79"/>
    <p:sldId id="391" r:id="rId80"/>
    <p:sldId id="324" r:id="rId81"/>
    <p:sldId id="325" r:id="rId82"/>
    <p:sldId id="326" r:id="rId83"/>
    <p:sldId id="327" r:id="rId84"/>
    <p:sldId id="328" r:id="rId85"/>
    <p:sldId id="329" r:id="rId86"/>
    <p:sldId id="330" r:id="rId87"/>
    <p:sldId id="331" r:id="rId88"/>
    <p:sldId id="332" r:id="rId89"/>
    <p:sldId id="333" r:id="rId90"/>
    <p:sldId id="334" r:id="rId91"/>
    <p:sldId id="392" r:id="rId92"/>
    <p:sldId id="335" r:id="rId93"/>
    <p:sldId id="336" r:id="rId94"/>
    <p:sldId id="337" r:id="rId95"/>
    <p:sldId id="393" r:id="rId96"/>
    <p:sldId id="338" r:id="rId97"/>
    <p:sldId id="339" r:id="rId98"/>
    <p:sldId id="340" r:id="rId99"/>
    <p:sldId id="341" r:id="rId100"/>
    <p:sldId id="342" r:id="rId101"/>
    <p:sldId id="343" r:id="rId102"/>
    <p:sldId id="394" r:id="rId103"/>
    <p:sldId id="344" r:id="rId104"/>
    <p:sldId id="345" r:id="rId105"/>
    <p:sldId id="346" r:id="rId106"/>
    <p:sldId id="395" r:id="rId107"/>
    <p:sldId id="347" r:id="rId108"/>
    <p:sldId id="348" r:id="rId109"/>
    <p:sldId id="349" r:id="rId110"/>
    <p:sldId id="350" r:id="rId111"/>
    <p:sldId id="351" r:id="rId112"/>
    <p:sldId id="352" r:id="rId113"/>
    <p:sldId id="353" r:id="rId114"/>
    <p:sldId id="354" r:id="rId115"/>
    <p:sldId id="355" r:id="rId116"/>
    <p:sldId id="396" r:id="rId117"/>
    <p:sldId id="356" r:id="rId118"/>
    <p:sldId id="357" r:id="rId119"/>
    <p:sldId id="358" r:id="rId120"/>
    <p:sldId id="397" r:id="rId121"/>
    <p:sldId id="359" r:id="rId122"/>
    <p:sldId id="360" r:id="rId123"/>
    <p:sldId id="361" r:id="rId124"/>
    <p:sldId id="398" r:id="rId125"/>
    <p:sldId id="362" r:id="rId126"/>
    <p:sldId id="363" r:id="rId127"/>
    <p:sldId id="364" r:id="rId128"/>
    <p:sldId id="365" r:id="rId129"/>
    <p:sldId id="366" r:id="rId130"/>
    <p:sldId id="367" r:id="rId131"/>
    <p:sldId id="368" r:id="rId132"/>
    <p:sldId id="369" r:id="rId133"/>
    <p:sldId id="399" r:id="rId134"/>
    <p:sldId id="370" r:id="rId135"/>
    <p:sldId id="371" r:id="rId136"/>
    <p:sldId id="372" r:id="rId137"/>
    <p:sldId id="400" r:id="rId138"/>
    <p:sldId id="373" r:id="rId139"/>
    <p:sldId id="374" r:id="rId140"/>
    <p:sldId id="375" r:id="rId141"/>
    <p:sldId id="401" r:id="rId142"/>
    <p:sldId id="376" r:id="rId143"/>
    <p:sldId id="377" r:id="rId144"/>
    <p:sldId id="378" r:id="rId145"/>
    <p:sldId id="379" r:id="rId146"/>
    <p:sldId id="380" r:id="rId1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9819" autoAdjust="0"/>
  </p:normalViewPr>
  <p:slideViewPr>
    <p:cSldViewPr>
      <p:cViewPr varScale="1">
        <p:scale>
          <a:sx n="64" d="100"/>
          <a:sy n="64" d="100"/>
        </p:scale>
        <p:origin x="113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viewProps" Target="viewProps.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r>
              <a:rPr lang="en-US" dirty="0" smtClean="0"/>
              <a:t>2014</a:t>
            </a:r>
            <a:endParaRPr lang="en-US" dirty="0"/>
          </a:p>
        </p:txBody>
      </p:sp>
      <p:sp>
        <p:nvSpPr>
          <p:cNvPr id="20" name="Footer Placeholder 19"/>
          <p:cNvSpPr>
            <a:spLocks noGrp="1"/>
          </p:cNvSpPr>
          <p:nvPr>
            <p:ph type="ftr" sz="quarter" idx="11"/>
          </p:nvPr>
        </p:nvSpPr>
        <p:spPr/>
        <p:txBody>
          <a:bodyPr/>
          <a:lstStyle>
            <a:extLst/>
          </a:lstStyle>
          <a:p>
            <a:endParaRPr lang="en-US" dirty="0"/>
          </a:p>
        </p:txBody>
      </p:sp>
      <p:sp>
        <p:nvSpPr>
          <p:cNvPr id="10" name="Slide Number Placeholder 9"/>
          <p:cNvSpPr>
            <a:spLocks noGrp="1"/>
          </p:cNvSpPr>
          <p:nvPr>
            <p:ph type="sldNum" sz="quarter" idx="12"/>
          </p:nvPr>
        </p:nvSpPr>
        <p:spPr/>
        <p:txBody>
          <a:bodyPr/>
          <a:lstStyle>
            <a:extLst/>
          </a:lstStyle>
          <a:p>
            <a:fld id="{FEDBA944-8170-49CD-8530-3934BEC48096}" type="slidenum">
              <a:rPr lang="en-US" smtClean="0"/>
              <a:pPr/>
              <a:t>‹#›</a:t>
            </a:fld>
            <a:endParaRPr lang="en-US" dirty="0"/>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4">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5">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FEDBA944-8170-49CD-8530-3934BEC48096}" type="slidenum">
              <a:rPr lang="en-US" smtClean="0"/>
              <a:pPr/>
              <a:t>‹#›</a:t>
            </a:fld>
            <a:endParaRPr lang="en-US" dirty="0"/>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Date Placeholder 1"/>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FEDBA944-8170-49CD-8530-3934BEC48096}" type="slidenum">
              <a:rPr lang="en-US" smtClean="0"/>
              <a:pPr/>
              <a:t>‹#›</a:t>
            </a:fld>
            <a:endParaRPr lang="en-US" dirty="0"/>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FEDBA944-8170-49CD-8530-3934BEC48096}" type="slidenum">
              <a:rPr lang="en-US" smtClean="0"/>
              <a:pPr/>
              <a:t>‹#›</a:t>
            </a:fld>
            <a:endParaRPr lang="en-US" dirty="0"/>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dirty="0"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9BEB36-4507-4346-A062-6DCE1F99DD31}" type="datetimeFigureOut">
              <a:rPr lang="en-US" smtClean="0"/>
              <a:pPr/>
              <a:t>5/8/2019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FEDBA944-8170-49CD-8530-3934BEC48096}" type="slidenum">
              <a:rPr lang="en-US" smtClean="0"/>
              <a:pPr/>
              <a:t>‹#›</a:t>
            </a:fld>
            <a:endParaRPr 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r>
              <a:rPr lang="en-US" dirty="0" smtClean="0"/>
              <a:t>2014</a:t>
            </a:r>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dirty="0" smtClean="0"/>
              <a:t>© DDE SVYASA University</a:t>
            </a: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EDBA944-8170-49CD-8530-3934BEC48096}" type="slidenum">
              <a:rPr lang="en-US" smtClean="0"/>
              <a:pPr/>
              <a:t>‹#›</a:t>
            </a:fld>
            <a:endParaRPr lang="en-US"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fade/>
  </p:transition>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8800" dirty="0" smtClean="0"/>
              <a:t>ASANAS</a:t>
            </a:r>
            <a:endParaRPr lang="en-US" sz="8800" dirty="0"/>
          </a:p>
        </p:txBody>
      </p:sp>
      <p:sp>
        <p:nvSpPr>
          <p:cNvPr id="3" name="Subtitle 2"/>
          <p:cNvSpPr>
            <a:spLocks noGrp="1"/>
          </p:cNvSpPr>
          <p:nvPr>
            <p:ph type="subTitle" idx="1"/>
          </p:nvPr>
        </p:nvSpPr>
        <p:spPr/>
        <p:txBody>
          <a:bodyPr/>
          <a:lstStyle/>
          <a:p>
            <a:r>
              <a:rPr lang="en-US" sz="4800" dirty="0" smtClean="0"/>
              <a:t>Physical Postures</a:t>
            </a:r>
          </a:p>
          <a:p>
            <a:endParaRPr lang="en-US" dirty="0"/>
          </a:p>
        </p:txBody>
      </p:sp>
      <p:pic>
        <p:nvPicPr>
          <p:cNvPr id="4" name="Picture 17" descr="C:\Manavata2013\3H missi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7000" y="4876800"/>
            <a:ext cx="2209800" cy="1590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 xmlns:a16="http://schemas.microsoft.com/office/drawing/2014/main" id="{C4FE32A8-4623-404C-AC39-625AEFA1C72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684135" y="108476"/>
            <a:ext cx="1155065" cy="1155065"/>
          </a:xfrm>
          <a:prstGeom prst="rect">
            <a:avLst/>
          </a:prstGeom>
          <a:noFill/>
          <a:ln>
            <a:noFill/>
          </a:ln>
        </p:spPr>
      </p:pic>
      <p:sp>
        <p:nvSpPr>
          <p:cNvPr id="6" name="TextBox 5"/>
          <p:cNvSpPr txBox="1"/>
          <p:nvPr/>
        </p:nvSpPr>
        <p:spPr>
          <a:xfrm>
            <a:off x="1828800" y="5990460"/>
            <a:ext cx="3053978" cy="477054"/>
          </a:xfrm>
          <a:prstGeom prst="rect">
            <a:avLst/>
          </a:prstGeom>
          <a:noFill/>
        </p:spPr>
        <p:txBody>
          <a:bodyPr wrap="none" rtlCol="0">
            <a:spAutoFit/>
          </a:bodyPr>
          <a:lstStyle/>
          <a:p>
            <a:r>
              <a:rPr lang="en-GB" sz="2500" b="1" dirty="0" smtClean="0"/>
              <a:t>www.manavata.org</a:t>
            </a:r>
            <a:endParaRPr lang="en-GB" sz="2500" b="1" dirty="0"/>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028" name="Picture 4" descr="C:\Users\STUDIO\Google Drive\Photoshop work\Let Go\Let Go pictures\meditation1.jpg"/>
          <p:cNvPicPr>
            <a:picLocks noChangeAspect="1" noChangeArrowheads="1"/>
          </p:cNvPicPr>
          <p:nvPr/>
        </p:nvPicPr>
        <p:blipFill>
          <a:blip r:embed="rId2" cstate="print"/>
          <a:srcRect/>
          <a:stretch>
            <a:fillRect/>
          </a:stretch>
        </p:blipFill>
        <p:spPr bwMode="auto">
          <a:xfrm>
            <a:off x="0" y="-3334039"/>
            <a:ext cx="9144000" cy="10192039"/>
          </a:xfrm>
          <a:prstGeom prst="rect">
            <a:avLst/>
          </a:prstGeom>
          <a:noFill/>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000" dirty="0" smtClean="0"/>
              <a:t>STARTING PRAYER</a:t>
            </a:r>
          </a:p>
        </p:txBody>
      </p:sp>
      <p:sp>
        <p:nvSpPr>
          <p:cNvPr id="3" name="Content Placeholder 2"/>
          <p:cNvSpPr>
            <a:spLocks noGrp="1"/>
          </p:cNvSpPr>
          <p:nvPr>
            <p:ph idx="1"/>
          </p:nvPr>
        </p:nvSpPr>
        <p:spPr>
          <a:xfrm>
            <a:off x="1264920" y="1600200"/>
            <a:ext cx="7498080" cy="4800600"/>
          </a:xfrm>
        </p:spPr>
        <p:txBody>
          <a:bodyPr>
            <a:normAutofit fontScale="92500" lnSpcReduction="10000"/>
          </a:bodyPr>
          <a:lstStyle/>
          <a:p>
            <a:pPr algn="ctr">
              <a:buNone/>
            </a:pPr>
            <a:r>
              <a:rPr lang="en-US" dirty="0" smtClean="0"/>
              <a:t>	</a:t>
            </a:r>
            <a:r>
              <a:rPr lang="en-US" b="1" i="1" dirty="0" smtClean="0"/>
              <a:t>“</a:t>
            </a:r>
            <a:r>
              <a:rPr lang="en-US" sz="3000" b="1" i="1" dirty="0" smtClean="0"/>
              <a:t>Om Sahanavavatu, Sahanou bhunaktu,</a:t>
            </a:r>
          </a:p>
          <a:p>
            <a:pPr algn="ctr">
              <a:buNone/>
            </a:pPr>
            <a:r>
              <a:rPr lang="en-US" sz="3000" b="1" i="1" dirty="0" smtClean="0"/>
              <a:t>		Saha viryam karavavahai,</a:t>
            </a:r>
          </a:p>
          <a:p>
            <a:pPr algn="ctr">
              <a:buNone/>
            </a:pPr>
            <a:r>
              <a:rPr lang="en-US" sz="3000" b="1" i="1" dirty="0" smtClean="0"/>
              <a:t>	Tejasvinavadhitamastu, ma vidvisavahai</a:t>
            </a:r>
          </a:p>
          <a:p>
            <a:pPr algn="ctr">
              <a:buNone/>
            </a:pPr>
            <a:r>
              <a:rPr lang="en-US" sz="3000" b="1" i="1" dirty="0" smtClean="0"/>
              <a:t>		Om Santih, Santih, Santih”</a:t>
            </a:r>
          </a:p>
          <a:p>
            <a:pPr>
              <a:buNone/>
            </a:pPr>
            <a:endParaRPr lang="en-US" sz="2800" b="1" dirty="0" smtClean="0">
              <a:cs typeface="Arial" charset="0"/>
            </a:endParaRPr>
          </a:p>
          <a:p>
            <a:pPr>
              <a:buNone/>
            </a:pPr>
            <a:r>
              <a:rPr lang="en-US" sz="2800" b="1" dirty="0" smtClean="0">
                <a:cs typeface="Arial" charset="0"/>
              </a:rPr>
              <a:t>Meaning:</a:t>
            </a:r>
          </a:p>
          <a:p>
            <a:pPr algn="just">
              <a:buNone/>
            </a:pPr>
            <a:r>
              <a:rPr lang="en-US" sz="2800" dirty="0" smtClean="0"/>
              <a:t>	May he protect us both (the teacher and the student). May he nourish us both. May we both work together with great energy.  May our study be enlightening and fruitful. May we not hate each other.  Om  Peace, Peace, Peace.</a:t>
            </a:r>
          </a:p>
          <a:p>
            <a:endParaRPr lang="en-US" dirty="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Closing Prayer</a:t>
            </a:r>
          </a:p>
        </p:txBody>
      </p:sp>
      <p:sp>
        <p:nvSpPr>
          <p:cNvPr id="3" name="Content Placeholder 2"/>
          <p:cNvSpPr>
            <a:spLocks noGrp="1"/>
          </p:cNvSpPr>
          <p:nvPr>
            <p:ph idx="1"/>
          </p:nvPr>
        </p:nvSpPr>
        <p:spPr>
          <a:xfrm>
            <a:off x="1295400" y="1600200"/>
            <a:ext cx="7498080" cy="4800600"/>
          </a:xfrm>
        </p:spPr>
        <p:txBody>
          <a:bodyPr>
            <a:normAutofit fontScale="70000" lnSpcReduction="20000"/>
          </a:bodyPr>
          <a:lstStyle/>
          <a:p>
            <a:pPr algn="ctr">
              <a:buNone/>
              <a:defRPr/>
            </a:pPr>
            <a:r>
              <a:rPr lang="en-US" sz="4000" dirty="0" smtClean="0"/>
              <a:t>“ Yogena Cittasya Padena </a:t>
            </a:r>
            <a:r>
              <a:rPr lang="en-US" sz="4000" dirty="0" err="1" smtClean="0"/>
              <a:t>Vacam</a:t>
            </a:r>
            <a:r>
              <a:rPr lang="en-US" sz="4000" dirty="0" smtClean="0"/>
              <a:t>,</a:t>
            </a:r>
          </a:p>
          <a:p>
            <a:pPr algn="ctr">
              <a:buNone/>
              <a:defRPr/>
            </a:pPr>
            <a:r>
              <a:rPr lang="en-US" sz="4000" dirty="0" err="1" smtClean="0"/>
              <a:t>Malam</a:t>
            </a:r>
            <a:r>
              <a:rPr lang="en-US" sz="4000" dirty="0" smtClean="0"/>
              <a:t> </a:t>
            </a:r>
            <a:r>
              <a:rPr lang="en-US" sz="4000" dirty="0" err="1" smtClean="0"/>
              <a:t>Sarirasya</a:t>
            </a:r>
            <a:r>
              <a:rPr lang="en-US" sz="4000" dirty="0" smtClean="0"/>
              <a:t> Ca </a:t>
            </a:r>
            <a:r>
              <a:rPr lang="en-US" sz="4000" dirty="0" err="1" smtClean="0"/>
              <a:t>Vaidyakena</a:t>
            </a:r>
            <a:r>
              <a:rPr lang="en-US" sz="4000" dirty="0" smtClean="0"/>
              <a:t>,</a:t>
            </a:r>
          </a:p>
          <a:p>
            <a:pPr algn="ctr">
              <a:buNone/>
              <a:defRPr/>
            </a:pPr>
            <a:r>
              <a:rPr lang="en-US" sz="4000" dirty="0" err="1" smtClean="0"/>
              <a:t>Yo</a:t>
            </a:r>
            <a:r>
              <a:rPr lang="en-US" sz="4000" dirty="0" smtClean="0"/>
              <a:t> </a:t>
            </a:r>
            <a:r>
              <a:rPr lang="en-US" sz="4000" dirty="0" err="1" smtClean="0"/>
              <a:t>Pakarotam</a:t>
            </a:r>
            <a:r>
              <a:rPr lang="en-US" sz="4000" dirty="0" smtClean="0"/>
              <a:t> </a:t>
            </a:r>
            <a:r>
              <a:rPr lang="en-US" sz="4000" dirty="0" err="1" smtClean="0"/>
              <a:t>Pravaram</a:t>
            </a:r>
            <a:r>
              <a:rPr lang="en-US" sz="4000" dirty="0" smtClean="0"/>
              <a:t> </a:t>
            </a:r>
            <a:r>
              <a:rPr lang="en-US" sz="4000" dirty="0" err="1" smtClean="0"/>
              <a:t>Muninam</a:t>
            </a:r>
            <a:r>
              <a:rPr lang="en-US" sz="4000" dirty="0" smtClean="0"/>
              <a:t>,</a:t>
            </a:r>
          </a:p>
          <a:p>
            <a:pPr algn="ctr">
              <a:buNone/>
              <a:defRPr/>
            </a:pPr>
            <a:r>
              <a:rPr lang="en-US" sz="4000" dirty="0" err="1" smtClean="0"/>
              <a:t>Patanjalim</a:t>
            </a:r>
            <a:r>
              <a:rPr lang="en-US" sz="4000" dirty="0" smtClean="0"/>
              <a:t> </a:t>
            </a:r>
            <a:r>
              <a:rPr lang="en-US" sz="4000" dirty="0" err="1" smtClean="0"/>
              <a:t>Pranjaliranatosmi</a:t>
            </a:r>
            <a:r>
              <a:rPr lang="en-US" sz="4000" dirty="0" smtClean="0"/>
              <a:t>,</a:t>
            </a:r>
          </a:p>
          <a:p>
            <a:pPr algn="ctr">
              <a:buNone/>
              <a:defRPr/>
            </a:pPr>
            <a:r>
              <a:rPr lang="en-US" sz="4000" dirty="0" smtClean="0"/>
              <a:t>Om Santih </a:t>
            </a:r>
            <a:r>
              <a:rPr lang="en-US" sz="4000" dirty="0" err="1" smtClean="0"/>
              <a:t>Santih</a:t>
            </a:r>
            <a:r>
              <a:rPr lang="en-US" sz="4000" dirty="0" smtClean="0"/>
              <a:t> </a:t>
            </a:r>
            <a:r>
              <a:rPr lang="en-US" sz="4000" dirty="0" err="1" smtClean="0"/>
              <a:t>Santih</a:t>
            </a:r>
            <a:r>
              <a:rPr lang="en-US" sz="4000" dirty="0" smtClean="0"/>
              <a:t>.” </a:t>
            </a:r>
          </a:p>
          <a:p>
            <a:pPr>
              <a:defRPr/>
            </a:pPr>
            <a:endParaRPr lang="en-US" dirty="0" smtClean="0">
              <a:latin typeface="Arial Rounded MT Bold" pitchFamily="34" charset="0"/>
            </a:endParaRPr>
          </a:p>
          <a:p>
            <a:pPr>
              <a:buNone/>
              <a:defRPr/>
            </a:pPr>
            <a:r>
              <a:rPr lang="en-US" sz="4000" dirty="0" smtClean="0"/>
              <a:t>Meaning:</a:t>
            </a:r>
          </a:p>
          <a:p>
            <a:pPr>
              <a:buNone/>
              <a:defRPr/>
            </a:pPr>
            <a:r>
              <a:rPr lang="en-US" sz="4000" dirty="0" smtClean="0">
                <a:solidFill>
                  <a:srgbClr val="FF0000"/>
                </a:solidFill>
                <a:latin typeface="Arial Rounded MT Bold" pitchFamily="34" charset="0"/>
              </a:rPr>
              <a:t>	</a:t>
            </a:r>
            <a:r>
              <a:rPr lang="en-US" sz="4000" dirty="0" smtClean="0"/>
              <a:t>I offer my salutations with fold hands to </a:t>
            </a:r>
            <a:r>
              <a:rPr lang="en-US" sz="4000" dirty="0" err="1" smtClean="0"/>
              <a:t>patanjali</a:t>
            </a:r>
            <a:r>
              <a:rPr lang="en-US" sz="4000" dirty="0" smtClean="0"/>
              <a:t> the renowned amongst the sages, who removed the impurity of mind through yoga, of speech by grammar and of body by </a:t>
            </a:r>
            <a:r>
              <a:rPr lang="en-US" sz="4000" dirty="0" err="1" smtClean="0"/>
              <a:t>ayurveda</a:t>
            </a:r>
            <a:r>
              <a:rPr lang="en-US" sz="4000" dirty="0" smtClean="0"/>
              <a:t>. Om peace </a:t>
            </a:r>
            <a:r>
              <a:rPr lang="en-US" sz="4000" dirty="0" err="1" smtClean="0"/>
              <a:t>peace</a:t>
            </a:r>
            <a:r>
              <a:rPr lang="en-US" sz="4000" dirty="0" smtClean="0"/>
              <a:t> </a:t>
            </a:r>
            <a:r>
              <a:rPr lang="en-US" sz="4000" dirty="0" err="1" smtClean="0"/>
              <a:t>peace</a:t>
            </a:r>
            <a:r>
              <a:rPr lang="en-US" sz="4000" dirty="0" smtClean="0"/>
              <a:t>.</a:t>
            </a:r>
          </a:p>
          <a:p>
            <a:endParaRPr lang="en-US" dirty="0"/>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sz="6700" dirty="0" smtClean="0"/>
              <a:t>Asana Class – Outline</a:t>
            </a:r>
            <a:endParaRPr lang="en-US" dirty="0"/>
          </a:p>
        </p:txBody>
      </p:sp>
      <p:sp>
        <p:nvSpPr>
          <p:cNvPr id="3" name="Content Placeholder 2"/>
          <p:cNvSpPr>
            <a:spLocks noGrp="1"/>
          </p:cNvSpPr>
          <p:nvPr>
            <p:ph idx="1"/>
          </p:nvPr>
        </p:nvSpPr>
        <p:spPr>
          <a:xfrm>
            <a:off x="972312" y="1600200"/>
            <a:ext cx="8171688" cy="4800600"/>
          </a:xfrm>
        </p:spPr>
        <p:txBody>
          <a:bodyPr>
            <a:noAutofit/>
          </a:bodyPr>
          <a:lstStyle/>
          <a:p>
            <a:pPr>
              <a:defRPr/>
            </a:pPr>
            <a:r>
              <a:rPr lang="en-US" kern="1400" dirty="0" smtClean="0">
                <a:solidFill>
                  <a:schemeClr val="tx2">
                    <a:shade val="30000"/>
                    <a:satMod val="150000"/>
                  </a:schemeClr>
                </a:solidFill>
              </a:rPr>
              <a:t>Breathing Exercises - 8 (For correction of breathing)</a:t>
            </a:r>
          </a:p>
          <a:p>
            <a:pPr>
              <a:defRPr/>
            </a:pPr>
            <a:r>
              <a:rPr lang="en-US" kern="1400" dirty="0" smtClean="0">
                <a:solidFill>
                  <a:schemeClr val="tx2">
                    <a:shade val="30000"/>
                    <a:satMod val="150000"/>
                  </a:schemeClr>
                </a:solidFill>
              </a:rPr>
              <a:t>IRT (Instant Relaxation Technique)</a:t>
            </a:r>
          </a:p>
          <a:p>
            <a:pPr>
              <a:defRPr/>
            </a:pPr>
            <a:r>
              <a:rPr lang="en-US" kern="1400" dirty="0" smtClean="0">
                <a:solidFill>
                  <a:schemeClr val="tx2">
                    <a:shade val="30000"/>
                    <a:satMod val="150000"/>
                  </a:schemeClr>
                </a:solidFill>
              </a:rPr>
              <a:t>Loosening Exercises - 5 (To remove Tamas)</a:t>
            </a:r>
          </a:p>
          <a:p>
            <a:pPr>
              <a:defRPr/>
            </a:pPr>
            <a:r>
              <a:rPr lang="en-US" kern="1400" dirty="0" smtClean="0">
                <a:solidFill>
                  <a:schemeClr val="tx2">
                    <a:shade val="30000"/>
                    <a:satMod val="150000"/>
                  </a:schemeClr>
                </a:solidFill>
              </a:rPr>
              <a:t>QRT (Quick Relaxation Technique)</a:t>
            </a:r>
          </a:p>
          <a:p>
            <a:pPr>
              <a:defRPr/>
            </a:pPr>
            <a:r>
              <a:rPr lang="en-US" kern="1400" dirty="0" smtClean="0">
                <a:solidFill>
                  <a:schemeClr val="tx2">
                    <a:shade val="30000"/>
                    <a:satMod val="150000"/>
                  </a:schemeClr>
                </a:solidFill>
              </a:rPr>
              <a:t>Surya Namaskar (Dynamic postures)</a:t>
            </a:r>
          </a:p>
          <a:p>
            <a:pPr>
              <a:defRPr/>
            </a:pPr>
            <a:r>
              <a:rPr lang="en-US" kern="1400" dirty="0" smtClean="0">
                <a:solidFill>
                  <a:schemeClr val="tx2">
                    <a:shade val="30000"/>
                    <a:satMod val="150000"/>
                  </a:schemeClr>
                </a:solidFill>
              </a:rPr>
              <a:t>Yogasanas - 23 postures</a:t>
            </a:r>
          </a:p>
          <a:p>
            <a:pPr>
              <a:defRPr/>
            </a:pPr>
            <a:r>
              <a:rPr lang="en-US" kern="1400" dirty="0" smtClean="0">
                <a:solidFill>
                  <a:schemeClr val="tx2">
                    <a:shade val="30000"/>
                    <a:satMod val="150000"/>
                  </a:schemeClr>
                </a:solidFill>
              </a:rPr>
              <a:t>DRT (Deep Relaxation Technique)</a:t>
            </a: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Breathing Exercises</a:t>
            </a:r>
            <a:endParaRPr lang="en-US" sz="6000" dirty="0"/>
          </a:p>
        </p:txBody>
      </p:sp>
      <p:sp>
        <p:nvSpPr>
          <p:cNvPr id="3" name="Content Placeholder 2"/>
          <p:cNvSpPr>
            <a:spLocks noGrp="1"/>
          </p:cNvSpPr>
          <p:nvPr>
            <p:ph idx="1"/>
          </p:nvPr>
        </p:nvSpPr>
        <p:spPr>
          <a:xfrm>
            <a:off x="1295400" y="1981200"/>
            <a:ext cx="7498080" cy="4114800"/>
          </a:xfrm>
        </p:spPr>
        <p:txBody>
          <a:bodyPr/>
          <a:lstStyle/>
          <a:p>
            <a:r>
              <a:rPr lang="en-US" dirty="0" smtClean="0"/>
              <a:t>The respiratory system is a bridge between the conscious and subconscious, voluntary and involuntary or in general body and mind.</a:t>
            </a:r>
          </a:p>
          <a:p>
            <a:pPr>
              <a:buNone/>
            </a:pPr>
            <a:endParaRPr lang="en-US" dirty="0" smtClean="0"/>
          </a:p>
          <a:p>
            <a:r>
              <a:rPr lang="en-US" dirty="0" smtClean="0"/>
              <a:t>Using the voluntary control we change the involuntary functions.</a:t>
            </a:r>
          </a:p>
          <a:p>
            <a:endParaRPr lang="en-US" dirty="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685800"/>
            <a:ext cx="7498080" cy="1143000"/>
          </a:xfrm>
        </p:spPr>
        <p:txBody>
          <a:bodyPr>
            <a:normAutofit fontScale="90000"/>
          </a:bodyPr>
          <a:lstStyle/>
          <a:p>
            <a:r>
              <a:rPr lang="en-US" sz="5600" dirty="0" smtClean="0"/>
              <a:t>Principles of Breathing Exercises</a:t>
            </a:r>
            <a:r>
              <a:rPr lang="en-US" sz="4400" kern="10" spc="720" dirty="0" smtClean="0">
                <a:ln w="9525">
                  <a:noFill/>
                  <a:round/>
                  <a:headEnd/>
                  <a:tailEnd/>
                </a:ln>
                <a:solidFill>
                  <a:srgbClr val="0000FF"/>
                </a:solidFill>
                <a:effectLst>
                  <a:outerShdw dist="45791" dir="3378596" algn="ctr" rotWithShape="0">
                    <a:srgbClr val="4D4D4D">
                      <a:alpha val="79999"/>
                    </a:srgbClr>
                  </a:outerShdw>
                </a:effectLst>
                <a:latin typeface="Arial Black"/>
              </a:rPr>
              <a:t/>
            </a:r>
            <a:br>
              <a:rPr lang="en-US" sz="4400" kern="10" spc="720" dirty="0" smtClean="0">
                <a:ln w="9525">
                  <a:noFill/>
                  <a:round/>
                  <a:headEnd/>
                  <a:tailEnd/>
                </a:ln>
                <a:solidFill>
                  <a:srgbClr val="0000FF"/>
                </a:solidFill>
                <a:effectLst>
                  <a:outerShdw dist="45791" dir="3378596" algn="ctr" rotWithShape="0">
                    <a:srgbClr val="4D4D4D">
                      <a:alpha val="79999"/>
                    </a:srgbClr>
                  </a:outerShdw>
                </a:effectLst>
                <a:latin typeface="Arial Black"/>
              </a:rPr>
            </a:br>
            <a:endParaRPr lang="en-US" dirty="0"/>
          </a:p>
        </p:txBody>
      </p:sp>
      <p:sp>
        <p:nvSpPr>
          <p:cNvPr id="3" name="Content Placeholder 2"/>
          <p:cNvSpPr>
            <a:spLocks noGrp="1"/>
          </p:cNvSpPr>
          <p:nvPr>
            <p:ph idx="1"/>
          </p:nvPr>
        </p:nvSpPr>
        <p:spPr>
          <a:xfrm>
            <a:off x="1447800" y="1981200"/>
            <a:ext cx="7543800" cy="4800600"/>
          </a:xfrm>
        </p:spPr>
        <p:txBody>
          <a:bodyPr>
            <a:normAutofit/>
          </a:bodyPr>
          <a:lstStyle/>
          <a:p>
            <a:pPr marL="514350" indent="-514350">
              <a:lnSpc>
                <a:spcPct val="90000"/>
              </a:lnSpc>
              <a:buClr>
                <a:schemeClr val="tx1"/>
              </a:buClr>
              <a:buFontTx/>
              <a:buAutoNum type="arabicPeriod"/>
            </a:pPr>
            <a:r>
              <a:rPr lang="en-US" dirty="0" smtClean="0"/>
              <a:t>Slowness</a:t>
            </a:r>
          </a:p>
          <a:p>
            <a:pPr marL="514350" indent="-514350">
              <a:lnSpc>
                <a:spcPct val="90000"/>
              </a:lnSpc>
              <a:buClr>
                <a:schemeClr val="tx1"/>
              </a:buClr>
              <a:buFontTx/>
              <a:buAutoNum type="arabicPeriod"/>
            </a:pPr>
            <a:r>
              <a:rPr lang="en-US" dirty="0" smtClean="0"/>
              <a:t>Awareness</a:t>
            </a:r>
          </a:p>
          <a:p>
            <a:pPr marL="514350" indent="-514350">
              <a:lnSpc>
                <a:spcPct val="90000"/>
              </a:lnSpc>
              <a:buClr>
                <a:schemeClr val="tx1"/>
              </a:buClr>
              <a:buFontTx/>
              <a:buAutoNum type="arabicPeriod"/>
            </a:pPr>
            <a:r>
              <a:rPr lang="en-US" dirty="0" smtClean="0"/>
              <a:t>Synchronizing the movement with the breathing.</a:t>
            </a:r>
          </a:p>
          <a:p>
            <a:pPr marL="514350" indent="-514350">
              <a:lnSpc>
                <a:spcPct val="90000"/>
              </a:lnSpc>
              <a:buClr>
                <a:schemeClr val="tx1"/>
              </a:buClr>
              <a:buFontTx/>
              <a:buAutoNum type="arabicPeriod"/>
            </a:pPr>
            <a:r>
              <a:rPr lang="en-US" dirty="0" smtClean="0"/>
              <a:t>Exhalation should be longer than Inhalation.</a:t>
            </a:r>
          </a:p>
          <a:p>
            <a:pPr marL="514350" indent="-514350">
              <a:lnSpc>
                <a:spcPct val="90000"/>
              </a:lnSpc>
              <a:buClr>
                <a:schemeClr val="tx1"/>
              </a:buClr>
              <a:buFontTx/>
              <a:buAutoNum type="arabicPeriod"/>
            </a:pPr>
            <a:r>
              <a:rPr lang="en-US" dirty="0" smtClean="0"/>
              <a:t>Ability to increase and decrease the breathing rate.</a:t>
            </a:r>
          </a:p>
          <a:p>
            <a:pPr marL="514350" indent="-514350">
              <a:lnSpc>
                <a:spcPct val="90000"/>
              </a:lnSpc>
              <a:buClr>
                <a:schemeClr val="tx1"/>
              </a:buClr>
              <a:buFontTx/>
              <a:buAutoNum type="arabicPeriod"/>
            </a:pPr>
            <a:r>
              <a:rPr lang="en-US" dirty="0" smtClean="0"/>
              <a:t>No tightness in the body.</a:t>
            </a: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914400"/>
            <a:ext cx="7498080" cy="1143000"/>
          </a:xfrm>
        </p:spPr>
        <p:txBody>
          <a:bodyPr>
            <a:normAutofit fontScale="90000"/>
          </a:bodyPr>
          <a:lstStyle/>
          <a:p>
            <a:r>
              <a:rPr lang="en-US" sz="5300" dirty="0" smtClean="0"/>
              <a:t>OBJECTIVES OF BREATHING PRACTICES</a:t>
            </a:r>
            <a:r>
              <a:rPr lang="en-US" sz="4400" kern="10" spc="400" dirty="0" smtClean="0">
                <a:ln w="9525">
                  <a:noFill/>
                  <a:round/>
                  <a:headEnd/>
                  <a:tailEnd/>
                </a:ln>
                <a:solidFill>
                  <a:srgbClr val="0000FF"/>
                </a:solidFill>
                <a:effectLst>
                  <a:outerShdw dist="45791" dir="3378596" algn="ctr" rotWithShape="0">
                    <a:srgbClr val="4D4D4D">
                      <a:alpha val="79999"/>
                    </a:srgbClr>
                  </a:outerShdw>
                </a:effectLst>
                <a:latin typeface="Arial Black"/>
              </a:rPr>
              <a:t/>
            </a:r>
            <a:br>
              <a:rPr lang="en-US" sz="4400" kern="10" spc="400" dirty="0" smtClean="0">
                <a:ln w="9525">
                  <a:noFill/>
                  <a:round/>
                  <a:headEnd/>
                  <a:tailEnd/>
                </a:ln>
                <a:solidFill>
                  <a:srgbClr val="0000FF"/>
                </a:solidFill>
                <a:effectLst>
                  <a:outerShdw dist="45791" dir="3378596" algn="ctr" rotWithShape="0">
                    <a:srgbClr val="4D4D4D">
                      <a:alpha val="79999"/>
                    </a:srgbClr>
                  </a:outerShdw>
                </a:effectLst>
                <a:latin typeface="Arial Black"/>
              </a:rPr>
            </a:br>
            <a:endParaRPr lang="en-US" dirty="0"/>
          </a:p>
        </p:txBody>
      </p:sp>
      <p:sp>
        <p:nvSpPr>
          <p:cNvPr id="3" name="Content Placeholder 2"/>
          <p:cNvSpPr>
            <a:spLocks noGrp="1"/>
          </p:cNvSpPr>
          <p:nvPr>
            <p:ph idx="1"/>
          </p:nvPr>
        </p:nvSpPr>
        <p:spPr>
          <a:xfrm>
            <a:off x="1295400" y="2209800"/>
            <a:ext cx="5029200" cy="4267200"/>
          </a:xfrm>
        </p:spPr>
        <p:txBody>
          <a:bodyPr/>
          <a:lstStyle/>
          <a:p>
            <a:pPr marL="514350" indent="-514350">
              <a:buClrTx/>
              <a:buFont typeface="Arial" charset="0"/>
              <a:buAutoNum type="arabicPeriod"/>
            </a:pPr>
            <a:r>
              <a:rPr lang="en-US" dirty="0" smtClean="0"/>
              <a:t>To utilize all the lobes of the lungs.</a:t>
            </a:r>
          </a:p>
          <a:p>
            <a:pPr marL="514350" indent="-514350">
              <a:buClrTx/>
              <a:buFont typeface="Arial" charset="0"/>
              <a:buAutoNum type="arabicPeriod"/>
            </a:pPr>
            <a:r>
              <a:rPr lang="en-US" dirty="0" smtClean="0"/>
              <a:t>To normalize the breathing (slow and smooth).</a:t>
            </a:r>
          </a:p>
          <a:p>
            <a:pPr marL="514350" indent="-514350">
              <a:buClrTx/>
              <a:buFont typeface="Arial" charset="0"/>
              <a:buAutoNum type="arabicPeriod"/>
            </a:pPr>
            <a:r>
              <a:rPr lang="en-US" dirty="0" smtClean="0"/>
              <a:t>To make the breathing uniform, continuous and rhythmic.</a:t>
            </a:r>
          </a:p>
          <a:p>
            <a:endParaRPr lang="en-US" dirty="0"/>
          </a:p>
        </p:txBody>
      </p:sp>
      <p:grpSp>
        <p:nvGrpSpPr>
          <p:cNvPr id="4" name="Group 3"/>
          <p:cNvGrpSpPr/>
          <p:nvPr/>
        </p:nvGrpSpPr>
        <p:grpSpPr>
          <a:xfrm>
            <a:off x="6248400" y="1981200"/>
            <a:ext cx="2895600" cy="4876800"/>
            <a:chOff x="6248400" y="1143000"/>
            <a:chExt cx="2895600" cy="4876800"/>
          </a:xfrm>
        </p:grpSpPr>
        <p:pic>
          <p:nvPicPr>
            <p:cNvPr id="5" name="Picture 2" descr="C:\Users\toshiba\Pictures\swimming\anim-breathing-8spcbgen2.gif"/>
            <p:cNvPicPr>
              <a:picLocks noChangeAspect="1" noChangeArrowheads="1" noCrop="1"/>
            </p:cNvPicPr>
            <p:nvPr/>
          </p:nvPicPr>
          <p:blipFill>
            <a:blip r:embed="rId2" cstate="print"/>
            <a:srcRect/>
            <a:stretch>
              <a:fillRect/>
            </a:stretch>
          </p:blipFill>
          <p:spPr bwMode="auto">
            <a:xfrm>
              <a:off x="6260080" y="1143000"/>
              <a:ext cx="2807720" cy="40989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6248400" y="4495800"/>
              <a:ext cx="2514600" cy="304800"/>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7" name="Rectangle 6"/>
            <p:cNvSpPr/>
            <p:nvPr/>
          </p:nvSpPr>
          <p:spPr>
            <a:xfrm>
              <a:off x="6324600" y="5715000"/>
              <a:ext cx="2514600" cy="304800"/>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8" name="Rectangle 7"/>
            <p:cNvSpPr/>
            <p:nvPr/>
          </p:nvSpPr>
          <p:spPr>
            <a:xfrm>
              <a:off x="8001000" y="1371600"/>
              <a:ext cx="1143000" cy="762000"/>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TIPS</a:t>
            </a:r>
          </a:p>
        </p:txBody>
      </p:sp>
      <p:sp>
        <p:nvSpPr>
          <p:cNvPr id="3" name="Content Placeholder 2"/>
          <p:cNvSpPr>
            <a:spLocks noGrp="1"/>
          </p:cNvSpPr>
          <p:nvPr>
            <p:ph idx="1"/>
          </p:nvPr>
        </p:nvSpPr>
        <p:spPr/>
        <p:txBody>
          <a:bodyPr>
            <a:normAutofit fontScale="92500" lnSpcReduction="20000"/>
          </a:bodyPr>
          <a:lstStyle/>
          <a:p>
            <a:pPr marL="514350" indent="-514350">
              <a:spcBef>
                <a:spcPts val="1200"/>
              </a:spcBef>
              <a:buFont typeface="Arial" charset="0"/>
              <a:buAutoNum type="arabicPeriod"/>
            </a:pPr>
            <a:r>
              <a:rPr lang="en-US" sz="3500" dirty="0" smtClean="0"/>
              <a:t>Emphasize the movement of hands, legs, abdominal and  thoracic muscles as needed in each exercise.</a:t>
            </a:r>
          </a:p>
          <a:p>
            <a:pPr marL="514350" indent="-514350">
              <a:spcBef>
                <a:spcPts val="1200"/>
              </a:spcBef>
              <a:buFont typeface="Arial" charset="0"/>
              <a:buAutoNum type="arabicPeriod"/>
            </a:pPr>
            <a:r>
              <a:rPr lang="en-US" sz="3500" dirty="0" smtClean="0"/>
              <a:t>Use ‘in and out’ instructions in the mind.</a:t>
            </a:r>
          </a:p>
          <a:p>
            <a:pPr marL="514350" indent="-514350">
              <a:spcBef>
                <a:spcPts val="1200"/>
              </a:spcBef>
              <a:buFont typeface="Arial" charset="0"/>
              <a:buAutoNum type="arabicPeriod"/>
            </a:pPr>
            <a:r>
              <a:rPr lang="en-US" sz="3500" dirty="0" smtClean="0"/>
              <a:t>Emphasize on full breathing each time.</a:t>
            </a:r>
          </a:p>
          <a:p>
            <a:pPr marL="514350" indent="-514350">
              <a:spcBef>
                <a:spcPts val="1200"/>
              </a:spcBef>
              <a:buFont typeface="Arial" charset="0"/>
              <a:buAutoNum type="arabicPeriod"/>
            </a:pPr>
            <a:r>
              <a:rPr lang="en-US" sz="3500" dirty="0" smtClean="0"/>
              <a:t>Synchronize the breathing with corresponding movements.</a:t>
            </a:r>
          </a:p>
          <a:p>
            <a:pPr marL="514350" indent="-514350">
              <a:spcBef>
                <a:spcPts val="1200"/>
              </a:spcBef>
              <a:buFont typeface="Arial" charset="0"/>
              <a:buAutoNum type="arabicPeriod"/>
            </a:pPr>
            <a:r>
              <a:rPr lang="en-US" sz="3500" dirty="0" smtClean="0"/>
              <a:t>Develop an awareness of breathing.</a:t>
            </a:r>
          </a:p>
          <a:p>
            <a:pPr marL="514350" indent="-514350">
              <a:spcBef>
                <a:spcPts val="1200"/>
              </a:spcBef>
              <a:buFont typeface="Arial" charset="0"/>
              <a:buAutoNum type="arabicPeriod"/>
            </a:pPr>
            <a:r>
              <a:rPr lang="en-US" sz="3500" dirty="0" smtClean="0"/>
              <a:t>Close the eyes and repeat a few rounds retaining the awareness.</a:t>
            </a:r>
          </a:p>
          <a:p>
            <a:endParaRPr lang="en-US" dirty="0"/>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9144000" cy="1143000"/>
          </a:xfrm>
        </p:spPr>
        <p:txBody>
          <a:bodyPr>
            <a:noAutofit/>
          </a:bodyPr>
          <a:lstStyle/>
          <a:p>
            <a:pPr marL="914400" indent="-914400">
              <a:buFont typeface="+mj-lt"/>
              <a:buAutoNum type="arabicPeriod"/>
            </a:pPr>
            <a:r>
              <a:rPr lang="en-US" sz="4000" dirty="0" smtClean="0"/>
              <a:t>HANDS IN AND OUT BREATHING</a:t>
            </a:r>
          </a:p>
        </p:txBody>
      </p:sp>
      <p:sp>
        <p:nvSpPr>
          <p:cNvPr id="3" name="Content Placeholder 2"/>
          <p:cNvSpPr>
            <a:spLocks noGrp="1"/>
          </p:cNvSpPr>
          <p:nvPr>
            <p:ph idx="1"/>
          </p:nvPr>
        </p:nvSpPr>
        <p:spPr>
          <a:xfrm>
            <a:off x="1295400" y="1600200"/>
            <a:ext cx="7498080" cy="4800600"/>
          </a:xfrm>
        </p:spPr>
        <p:txBody>
          <a:bodyPr>
            <a:normAutofit fontScale="92500" lnSpcReduction="20000"/>
          </a:bodyPr>
          <a:lstStyle/>
          <a:p>
            <a:pPr>
              <a:defRPr/>
            </a:pPr>
            <a:r>
              <a:rPr lang="en-US" sz="4200" dirty="0" smtClean="0"/>
              <a:t>Sthiti	:  Tadasana</a:t>
            </a:r>
          </a:p>
          <a:p>
            <a:pPr>
              <a:defRPr/>
            </a:pPr>
            <a:r>
              <a:rPr lang="en-US" sz="4200" dirty="0" smtClean="0"/>
              <a:t>Relax	:  Sithila Tadasana</a:t>
            </a:r>
          </a:p>
          <a:p>
            <a:pPr>
              <a:buNone/>
              <a:defRPr/>
            </a:pPr>
            <a:endParaRPr lang="en-US" sz="4600" dirty="0" smtClean="0"/>
          </a:p>
          <a:p>
            <a:pPr>
              <a:buNone/>
              <a:defRPr/>
            </a:pPr>
            <a:r>
              <a:rPr lang="en-US" sz="4200" dirty="0" smtClean="0"/>
              <a:t>Feel the changes in:</a:t>
            </a:r>
          </a:p>
          <a:p>
            <a:pPr marL="2107692" lvl="8" indent="-342900">
              <a:buClrTx/>
              <a:buFontTx/>
              <a:buAutoNum type="arabicPeriod"/>
              <a:defRPr/>
            </a:pPr>
            <a:r>
              <a:rPr lang="en-US" sz="3400" dirty="0" smtClean="0"/>
              <a:t>Breath</a:t>
            </a:r>
          </a:p>
          <a:p>
            <a:pPr marL="2107692" lvl="8" indent="-342900">
              <a:buClrTx/>
              <a:buFontTx/>
              <a:buAutoNum type="arabicPeriod"/>
              <a:defRPr/>
            </a:pPr>
            <a:r>
              <a:rPr lang="en-US" sz="3400" dirty="0" smtClean="0"/>
              <a:t>Arms</a:t>
            </a:r>
          </a:p>
          <a:p>
            <a:pPr marL="2107692" lvl="8" indent="-342900">
              <a:buClrTx/>
              <a:buFontTx/>
              <a:buAutoNum type="arabicPeriod"/>
              <a:defRPr/>
            </a:pPr>
            <a:r>
              <a:rPr lang="en-US" sz="3400" dirty="0" smtClean="0"/>
              <a:t>Shoulders</a:t>
            </a:r>
          </a:p>
          <a:p>
            <a:pPr marL="2107692" lvl="8" indent="-342900">
              <a:buClrTx/>
              <a:buFontTx/>
              <a:buAutoNum type="arabicPeriod"/>
              <a:defRPr/>
            </a:pPr>
            <a:r>
              <a:rPr lang="en-US" sz="3400" dirty="0" smtClean="0"/>
              <a:t>Back</a:t>
            </a:r>
          </a:p>
          <a:p>
            <a:pPr marL="2107692" lvl="8" indent="-342900">
              <a:buClrTx/>
              <a:buFontTx/>
              <a:buAutoNum type="arabicPeriod"/>
              <a:defRPr/>
            </a:pPr>
            <a:r>
              <a:rPr lang="en-US" sz="3400" dirty="0" smtClean="0"/>
              <a:t>Neck</a:t>
            </a:r>
          </a:p>
          <a:p>
            <a:endParaRPr lang="en-US" dirty="0"/>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24088" cy="1143000"/>
          </a:xfrm>
        </p:spPr>
        <p:txBody>
          <a:bodyPr>
            <a:normAutofit/>
          </a:bodyPr>
          <a:lstStyle/>
          <a:p>
            <a:pPr marL="742950" indent="-742950">
              <a:buFont typeface="+mj-lt"/>
              <a:buAutoNum type="arabicPeriod" startAt="2"/>
            </a:pPr>
            <a:r>
              <a:rPr lang="en-US" sz="4000" dirty="0" smtClean="0"/>
              <a:t>HANDS STRETCH BREATHING</a:t>
            </a:r>
          </a:p>
        </p:txBody>
      </p:sp>
      <p:sp>
        <p:nvSpPr>
          <p:cNvPr id="3" name="Content Placeholder 2"/>
          <p:cNvSpPr>
            <a:spLocks noGrp="1"/>
          </p:cNvSpPr>
          <p:nvPr>
            <p:ph idx="1"/>
          </p:nvPr>
        </p:nvSpPr>
        <p:spPr>
          <a:xfrm>
            <a:off x="1435608" y="1981200"/>
            <a:ext cx="7498080" cy="3505200"/>
          </a:xfrm>
        </p:spPr>
        <p:txBody>
          <a:bodyPr/>
          <a:lstStyle/>
          <a:p>
            <a:pPr>
              <a:defRPr/>
            </a:pPr>
            <a:r>
              <a:rPr lang="en-US" sz="3600" dirty="0" smtClean="0"/>
              <a:t>Sthiti	:  Tadasana</a:t>
            </a:r>
          </a:p>
          <a:p>
            <a:pPr>
              <a:defRPr/>
            </a:pPr>
            <a:r>
              <a:rPr lang="en-US" sz="3600" dirty="0" smtClean="0"/>
              <a:t>Relax	:  Sithila Tadasana</a:t>
            </a:r>
          </a:p>
          <a:p>
            <a:pPr>
              <a:defRPr/>
            </a:pPr>
            <a:endParaRPr lang="en-US" sz="3600" dirty="0" smtClean="0"/>
          </a:p>
          <a:p>
            <a:pPr>
              <a:buNone/>
              <a:defRPr/>
            </a:pPr>
            <a:r>
              <a:rPr lang="en-US" sz="3600" dirty="0" smtClean="0">
                <a:cs typeface="Times New Roman" pitchFamily="18" charset="0"/>
              </a:rPr>
              <a:t>			At 90, 135, and 180 degrees</a:t>
            </a:r>
            <a:endParaRPr lang="en-US" sz="3600" dirty="0" smtClean="0"/>
          </a:p>
          <a:p>
            <a:endParaRPr lang="en-US" dirty="0"/>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1066800"/>
            <a:ext cx="7498080" cy="4953000"/>
          </a:xfrm>
        </p:spPr>
        <p:txBody>
          <a:bodyPr>
            <a:normAutofit fontScale="77500" lnSpcReduction="20000"/>
          </a:bodyPr>
          <a:lstStyle/>
          <a:p>
            <a:pPr marL="457200" indent="-457200">
              <a:spcBef>
                <a:spcPts val="1200"/>
              </a:spcBef>
              <a:buNone/>
            </a:pPr>
            <a:r>
              <a:rPr lang="en-US" sz="3500" dirty="0" smtClean="0"/>
              <a:t>Note</a:t>
            </a:r>
          </a:p>
          <a:p>
            <a:pPr marL="457200" indent="-457200">
              <a:spcBef>
                <a:spcPts val="1200"/>
              </a:spcBef>
              <a:buFont typeface="Arial" charset="0"/>
              <a:buAutoNum type="arabicPeriod"/>
            </a:pPr>
            <a:r>
              <a:rPr lang="en-US" sz="3500" dirty="0" smtClean="0"/>
              <a:t>Collapse the shoulders at the beginning and end of each cycle.</a:t>
            </a:r>
          </a:p>
          <a:p>
            <a:pPr marL="457200" indent="-457200">
              <a:spcBef>
                <a:spcPts val="1200"/>
              </a:spcBef>
              <a:buFont typeface="Arial" charset="0"/>
              <a:buAutoNum type="arabicPeriod"/>
            </a:pPr>
            <a:r>
              <a:rPr lang="en-US" sz="3500" dirty="0" smtClean="0"/>
              <a:t>Maintain perfect awareness of the breathing.</a:t>
            </a:r>
          </a:p>
          <a:p>
            <a:pPr marL="457200" indent="-457200">
              <a:spcBef>
                <a:spcPts val="1200"/>
              </a:spcBef>
              <a:buFont typeface="Arial" charset="0"/>
              <a:buAutoNum type="arabicPeriod"/>
            </a:pPr>
            <a:r>
              <a:rPr lang="en-US" sz="3500" dirty="0" smtClean="0"/>
              <a:t>Exhalation should be longer than inhalation.</a:t>
            </a:r>
          </a:p>
          <a:p>
            <a:pPr marL="457200" indent="-457200">
              <a:spcBef>
                <a:spcPts val="1200"/>
              </a:spcBef>
              <a:buFont typeface="Arial" charset="0"/>
              <a:buAutoNum type="arabicPeriod"/>
            </a:pPr>
            <a:r>
              <a:rPr lang="en-US" sz="3500" dirty="0" smtClean="0"/>
              <a:t>If required, it can be practiced sitting in a chair too. </a:t>
            </a:r>
          </a:p>
          <a:p>
            <a:pPr marL="457200" indent="-457200">
              <a:spcBef>
                <a:spcPts val="1200"/>
              </a:spcBef>
              <a:buFont typeface="Arial" charset="0"/>
              <a:buAutoNum type="arabicPeriod"/>
            </a:pPr>
            <a:r>
              <a:rPr lang="en-US" sz="3500" dirty="0" smtClean="0"/>
              <a:t>Synchronize the breathing with hand movements</a:t>
            </a:r>
          </a:p>
          <a:p>
            <a:pPr marL="457200" indent="-457200">
              <a:spcBef>
                <a:spcPts val="1200"/>
              </a:spcBef>
              <a:buFont typeface="Arial" charset="0"/>
              <a:buAutoNum type="arabicPeriod"/>
            </a:pPr>
            <a:r>
              <a:rPr lang="en-US" sz="3500" dirty="0" smtClean="0"/>
              <a:t>Balance the Prana in the chest.		   </a:t>
            </a:r>
          </a:p>
          <a:p>
            <a:pPr marL="457200" indent="-457200">
              <a:spcBef>
                <a:spcPts val="1200"/>
              </a:spcBef>
              <a:buFont typeface="Arial" charset="0"/>
              <a:buAutoNum type="arabicPeriod"/>
            </a:pPr>
            <a:r>
              <a:rPr lang="en-US" sz="3500" dirty="0" smtClean="0"/>
              <a:t>Improves concentration and calms down the mind.</a:t>
            </a:r>
            <a:r>
              <a:rPr lang="en-US" sz="2800" dirty="0" smtClean="0">
                <a:solidFill>
                  <a:srgbClr val="7030A0"/>
                </a:solidFill>
              </a:rPr>
              <a:t>	</a:t>
            </a:r>
          </a:p>
          <a:p>
            <a:endParaRPr lang="en-US" dirty="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None/>
              <a:defRPr/>
            </a:pPr>
            <a:r>
              <a:rPr lang="en-US" sz="3000" b="1" dirty="0" smtClean="0"/>
              <a:t>Benefits:</a:t>
            </a:r>
          </a:p>
          <a:p>
            <a:pPr marL="457200" indent="-457200">
              <a:buFont typeface="+mj-lt"/>
              <a:buAutoNum type="arabicPeriod"/>
              <a:defRPr/>
            </a:pPr>
            <a:r>
              <a:rPr lang="en-US" sz="3000" dirty="0" smtClean="0"/>
              <a:t>Helps in opening the lower, middle and the upper part of the chest.</a:t>
            </a:r>
          </a:p>
          <a:p>
            <a:pPr marL="457200" indent="-457200">
              <a:buFont typeface="+mj-lt"/>
              <a:buAutoNum type="arabicPeriod"/>
              <a:defRPr/>
            </a:pPr>
            <a:r>
              <a:rPr lang="en-US" sz="3000" dirty="0" smtClean="0"/>
              <a:t>Balancing Prana.</a:t>
            </a:r>
          </a:p>
          <a:p>
            <a:pPr marL="457200" indent="-457200">
              <a:buFont typeface="+mj-lt"/>
              <a:buAutoNum type="arabicPeriod"/>
              <a:defRPr/>
            </a:pPr>
            <a:r>
              <a:rPr lang="en-US" sz="3000" dirty="0" smtClean="0"/>
              <a:t>Promotes rhythmic breathing.</a:t>
            </a:r>
          </a:p>
          <a:p>
            <a:pPr marL="457200" indent="-457200">
              <a:buFont typeface="+mj-lt"/>
              <a:buAutoNum type="arabicPeriod"/>
              <a:defRPr/>
            </a:pPr>
            <a:r>
              <a:rPr lang="en-US" sz="3000" dirty="0" smtClean="0"/>
              <a:t>Increases awareness of breathing.</a:t>
            </a:r>
          </a:p>
          <a:p>
            <a:pPr marL="457200" indent="-457200">
              <a:buFont typeface="+mj-lt"/>
              <a:buAutoNum type="arabicPeriod"/>
              <a:defRPr/>
            </a:pPr>
            <a:r>
              <a:rPr lang="en-US" sz="3000" dirty="0" smtClean="0"/>
              <a:t>Improves concentration and calms down the mind.</a:t>
            </a:r>
          </a:p>
          <a:p>
            <a:endParaRPr lang="en-US" dirty="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7498080" cy="1143000"/>
          </a:xfrm>
        </p:spPr>
        <p:txBody>
          <a:bodyPr>
            <a:normAutofit fontScale="90000"/>
          </a:bodyPr>
          <a:lstStyle/>
          <a:p>
            <a:pPr marL="742950" indent="-742950">
              <a:buFont typeface="+mj-lt"/>
              <a:buAutoNum type="arabicPeriod" startAt="3"/>
            </a:pPr>
            <a:r>
              <a:rPr lang="en-US" sz="4000" dirty="0" smtClean="0"/>
              <a:t>ANKLES STRETCH BREATHING</a:t>
            </a:r>
          </a:p>
        </p:txBody>
      </p:sp>
      <p:sp>
        <p:nvSpPr>
          <p:cNvPr id="3" name="Content Placeholder 2"/>
          <p:cNvSpPr>
            <a:spLocks noGrp="1"/>
          </p:cNvSpPr>
          <p:nvPr>
            <p:ph idx="1"/>
          </p:nvPr>
        </p:nvSpPr>
        <p:spPr/>
        <p:txBody>
          <a:bodyPr>
            <a:normAutofit/>
          </a:bodyPr>
          <a:lstStyle/>
          <a:p>
            <a:pPr>
              <a:defRPr/>
            </a:pPr>
            <a:r>
              <a:rPr lang="en-US" dirty="0" smtClean="0"/>
              <a:t>Sthiti	:  </a:t>
            </a:r>
            <a:r>
              <a:rPr lang="en-US" dirty="0" err="1" smtClean="0"/>
              <a:t>Tadasana</a:t>
            </a:r>
            <a:endParaRPr lang="en-US" dirty="0" smtClean="0"/>
          </a:p>
          <a:p>
            <a:pPr>
              <a:defRPr/>
            </a:pPr>
            <a:r>
              <a:rPr lang="en-US" dirty="0" smtClean="0"/>
              <a:t>Relax	:  Sithila Tadasana</a:t>
            </a:r>
          </a:p>
          <a:p>
            <a:pPr>
              <a:defRPr/>
            </a:pPr>
            <a:endParaRPr lang="en-US" dirty="0" smtClean="0"/>
          </a:p>
          <a:p>
            <a:pPr>
              <a:buNone/>
              <a:defRPr/>
            </a:pPr>
            <a:r>
              <a:rPr lang="en-US" dirty="0" smtClean="0"/>
              <a:t>Note</a:t>
            </a:r>
          </a:p>
          <a:p>
            <a:pPr marL="514350" indent="-514350">
              <a:buFont typeface="Arial" charset="0"/>
              <a:buAutoNum type="arabicPeriod"/>
            </a:pPr>
            <a:r>
              <a:rPr lang="en-US" sz="3000" dirty="0" smtClean="0"/>
              <a:t>Eyes open</a:t>
            </a:r>
          </a:p>
          <a:p>
            <a:pPr marL="514350" indent="-514350">
              <a:buFont typeface="Arial" charset="0"/>
              <a:buAutoNum type="arabicPeriod"/>
            </a:pPr>
            <a:r>
              <a:rPr lang="en-US" sz="3000" dirty="0" smtClean="0"/>
              <a:t>Fix your gaze on a point in front of you. </a:t>
            </a:r>
          </a:p>
          <a:p>
            <a:pPr marL="514350" indent="-514350">
              <a:buFont typeface="Arial" charset="0"/>
              <a:buAutoNum type="arabicPeriod"/>
            </a:pPr>
            <a:r>
              <a:rPr lang="en-US" sz="3000" dirty="0" smtClean="0"/>
              <a:t>Feel the stretch from ankle to finger.</a:t>
            </a:r>
          </a:p>
          <a:p>
            <a:pPr marL="514350" indent="-514350">
              <a:buFont typeface="Arial" charset="0"/>
              <a:buAutoNum type="arabicPeriod"/>
            </a:pPr>
            <a:r>
              <a:rPr lang="en-US" sz="3000" dirty="0" smtClean="0"/>
              <a:t>Enjoy the stability</a:t>
            </a:r>
          </a:p>
          <a:p>
            <a:pPr>
              <a:defRPr/>
            </a:pPr>
            <a:endParaRPr lang="en-US" dirty="0" smtClean="0"/>
          </a:p>
          <a:p>
            <a:endParaRPr lang="en-US" dirty="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None/>
            </a:pPr>
            <a:r>
              <a:rPr lang="en-US" sz="3000" b="1" dirty="0" smtClean="0"/>
              <a:t>Benefits:</a:t>
            </a:r>
          </a:p>
          <a:p>
            <a:pPr>
              <a:buFont typeface="Arial" charset="0"/>
              <a:buAutoNum type="arabicPeriod"/>
            </a:pPr>
            <a:r>
              <a:rPr lang="en-US" sz="3000" dirty="0" smtClean="0"/>
              <a:t>Increases awareness of breathing.</a:t>
            </a:r>
          </a:p>
          <a:p>
            <a:pPr>
              <a:buFont typeface="Arial" charset="0"/>
              <a:buAutoNum type="arabicPeriod"/>
            </a:pPr>
            <a:r>
              <a:rPr lang="en-US" sz="3000" dirty="0" smtClean="0"/>
              <a:t>Strengthens the clavicular muscles.</a:t>
            </a:r>
          </a:p>
          <a:p>
            <a:pPr>
              <a:buFont typeface="Arial" charset="0"/>
              <a:buAutoNum type="arabicPeriod"/>
            </a:pPr>
            <a:r>
              <a:rPr lang="en-US" sz="3000" dirty="0" smtClean="0"/>
              <a:t>Improves awareness of middle part of lungs.</a:t>
            </a:r>
          </a:p>
          <a:p>
            <a:pPr>
              <a:buFont typeface="Arial" charset="0"/>
              <a:buAutoNum type="arabicPeriod"/>
            </a:pPr>
            <a:r>
              <a:rPr lang="en-US" sz="3000" dirty="0" smtClean="0"/>
              <a:t>Improves the capacity to focus.</a:t>
            </a:r>
          </a:p>
          <a:p>
            <a:pPr>
              <a:buFont typeface="Arial" charset="0"/>
              <a:buAutoNum type="arabicPeriod"/>
            </a:pPr>
            <a:r>
              <a:rPr lang="en-US" sz="3000" dirty="0" smtClean="0"/>
              <a:t>Relaxes and balances the body.</a:t>
            </a:r>
          </a:p>
          <a:p>
            <a:pPr>
              <a:buFont typeface="Arial" charset="0"/>
              <a:buAutoNum type="arabicPeriod"/>
            </a:pPr>
            <a:r>
              <a:rPr lang="en-US" sz="3000" dirty="0" smtClean="0"/>
              <a:t>Calms down the mind.</a:t>
            </a:r>
          </a:p>
          <a:p>
            <a:pPr>
              <a:buFont typeface="Arial" charset="0"/>
              <a:buAutoNum type="arabicPeriod"/>
            </a:pPr>
            <a:r>
              <a:rPr lang="en-US" sz="3000" dirty="0" smtClean="0"/>
              <a:t>Balances the Prana.</a:t>
            </a:r>
          </a:p>
          <a:p>
            <a:endParaRPr lang="en-US"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TUDIO\Google Drive\YIC 8 Step\pics\Dog Breathing 2.jpg"/>
          <p:cNvPicPr>
            <a:picLocks noChangeAspect="1" noChangeArrowheads="1"/>
          </p:cNvPicPr>
          <p:nvPr/>
        </p:nvPicPr>
        <p:blipFill>
          <a:blip r:embed="rId2" cstate="print"/>
          <a:srcRect/>
          <a:stretch>
            <a:fillRect/>
          </a:stretch>
        </p:blipFill>
        <p:spPr bwMode="auto">
          <a:xfrm>
            <a:off x="2590799" y="0"/>
            <a:ext cx="4828733" cy="6629400"/>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498080" cy="1143000"/>
          </a:xfrm>
        </p:spPr>
        <p:txBody>
          <a:bodyPr>
            <a:normAutofit/>
          </a:bodyPr>
          <a:lstStyle/>
          <a:p>
            <a:r>
              <a:rPr lang="en-US" sz="3600" dirty="0" smtClean="0"/>
              <a:t>4.	DOG BREATHING</a:t>
            </a:r>
          </a:p>
        </p:txBody>
      </p:sp>
      <p:sp>
        <p:nvSpPr>
          <p:cNvPr id="3" name="Content Placeholder 2"/>
          <p:cNvSpPr>
            <a:spLocks noGrp="1"/>
          </p:cNvSpPr>
          <p:nvPr>
            <p:ph idx="1"/>
          </p:nvPr>
        </p:nvSpPr>
        <p:spPr>
          <a:xfrm>
            <a:off x="1435608" y="1447800"/>
            <a:ext cx="7498080" cy="5029200"/>
          </a:xfrm>
        </p:spPr>
        <p:txBody>
          <a:bodyPr>
            <a:normAutofit/>
          </a:bodyPr>
          <a:lstStyle/>
          <a:p>
            <a:r>
              <a:rPr lang="en-US" dirty="0" smtClean="0"/>
              <a:t>Sthiti	:   </a:t>
            </a:r>
            <a:r>
              <a:rPr lang="en-US" dirty="0" err="1" smtClean="0"/>
              <a:t>Vajrasana</a:t>
            </a:r>
            <a:endParaRPr lang="en-US" dirty="0" smtClean="0"/>
          </a:p>
          <a:p>
            <a:r>
              <a:rPr lang="en-US" dirty="0" smtClean="0"/>
              <a:t>Relax	:  Sasankasana</a:t>
            </a:r>
          </a:p>
          <a:p>
            <a:endParaRPr lang="en-US" dirty="0" smtClean="0"/>
          </a:p>
          <a:p>
            <a:pPr>
              <a:buNone/>
            </a:pPr>
            <a:r>
              <a:rPr lang="en-US" dirty="0" smtClean="0"/>
              <a:t>Note</a:t>
            </a:r>
          </a:p>
          <a:p>
            <a:pPr marL="596646" indent="-514350">
              <a:buFont typeface="+mj-lt"/>
              <a:buAutoNum type="arabicPeriod"/>
            </a:pPr>
            <a:r>
              <a:rPr lang="en-US" sz="3000" dirty="0" smtClean="0"/>
              <a:t>Keep your mouth open.</a:t>
            </a:r>
          </a:p>
          <a:p>
            <a:pPr marL="596646" indent="-514350">
              <a:buFont typeface="+mj-lt"/>
              <a:buAutoNum type="arabicPeriod"/>
            </a:pPr>
            <a:r>
              <a:rPr lang="en-US" sz="3000" dirty="0" smtClean="0"/>
              <a:t>Tongue is pushed out to its maximum.</a:t>
            </a:r>
          </a:p>
          <a:p>
            <a:pPr marL="596646" indent="-514350">
              <a:buFont typeface="+mj-lt"/>
              <a:buAutoNum type="arabicPeriod"/>
            </a:pPr>
            <a:r>
              <a:rPr lang="en-US" sz="3000" dirty="0" smtClean="0"/>
              <a:t>Practice rapidly.</a:t>
            </a:r>
          </a:p>
          <a:p>
            <a:pPr marL="596646" indent="-514350">
              <a:buFont typeface="+mj-lt"/>
              <a:buAutoNum type="arabicPeriod"/>
            </a:pPr>
            <a:r>
              <a:rPr lang="en-US" sz="3000" dirty="0" smtClean="0"/>
              <a:t>Forceful inhalation &amp; exhalation.</a:t>
            </a:r>
          </a:p>
          <a:p>
            <a:pPr marL="596646" indent="-514350">
              <a:buFont typeface="+mj-lt"/>
              <a:buAutoNum type="arabicPeriod"/>
            </a:pPr>
            <a:r>
              <a:rPr lang="en-US" sz="3000" dirty="0" smtClean="0"/>
              <a:t>Abdominal breathing.</a:t>
            </a:r>
          </a:p>
          <a:p>
            <a:endParaRPr lang="en-US" dirty="0"/>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498080" cy="6019800"/>
          </a:xfrm>
        </p:spPr>
        <p:txBody>
          <a:bodyPr>
            <a:normAutofit fontScale="92500" lnSpcReduction="10000"/>
          </a:bodyPr>
          <a:lstStyle/>
          <a:p>
            <a:pPr>
              <a:lnSpc>
                <a:spcPct val="170000"/>
              </a:lnSpc>
              <a:buNone/>
            </a:pPr>
            <a:r>
              <a:rPr lang="en-US" sz="3000" b="1" dirty="0" smtClean="0"/>
              <a:t>Limitations</a:t>
            </a:r>
          </a:p>
          <a:p>
            <a:pPr>
              <a:buFontTx/>
              <a:buChar char="•"/>
            </a:pPr>
            <a:r>
              <a:rPr lang="en-US" sz="3000" dirty="0" smtClean="0"/>
              <a:t>Epilepsy</a:t>
            </a:r>
          </a:p>
          <a:p>
            <a:pPr>
              <a:buFontTx/>
              <a:buChar char="•"/>
            </a:pPr>
            <a:r>
              <a:rPr lang="en-US" sz="3000" dirty="0" smtClean="0"/>
              <a:t>High Blood Pressure</a:t>
            </a:r>
          </a:p>
          <a:p>
            <a:pPr>
              <a:buFontTx/>
              <a:buChar char="•"/>
            </a:pPr>
            <a:endParaRPr lang="en-US" sz="3000" dirty="0" smtClean="0"/>
          </a:p>
          <a:p>
            <a:pPr>
              <a:lnSpc>
                <a:spcPct val="170000"/>
              </a:lnSpc>
              <a:buNone/>
              <a:defRPr/>
            </a:pPr>
            <a:r>
              <a:rPr lang="en-US" sz="3000" b="1" dirty="0" smtClean="0"/>
              <a:t>Benefits:</a:t>
            </a:r>
          </a:p>
          <a:p>
            <a:pPr marL="457200" indent="-457200">
              <a:buFont typeface="+mj-lt"/>
              <a:buAutoNum type="arabicPeriod"/>
              <a:defRPr/>
            </a:pPr>
            <a:r>
              <a:rPr lang="en-US" sz="3000" dirty="0" smtClean="0"/>
              <a:t>Increased diaphragm contraction empties lungs</a:t>
            </a:r>
          </a:p>
          <a:p>
            <a:pPr marL="457200" indent="-457200">
              <a:buFont typeface="+mj-lt"/>
              <a:buAutoNum type="arabicPeriod"/>
              <a:defRPr/>
            </a:pPr>
            <a:r>
              <a:rPr lang="en-US" sz="3000" dirty="0" smtClean="0"/>
              <a:t>Rapid exhalation cleanses the lungs.</a:t>
            </a:r>
          </a:p>
          <a:p>
            <a:pPr marL="457200" indent="-457200">
              <a:buFont typeface="+mj-lt"/>
              <a:buAutoNum type="arabicPeriod"/>
              <a:defRPr/>
            </a:pPr>
            <a:r>
              <a:rPr lang="en-US" sz="3000" dirty="0" smtClean="0"/>
              <a:t>Increases awareness of middle and lower part of lungs.</a:t>
            </a:r>
          </a:p>
          <a:p>
            <a:pPr marL="457200" indent="-457200">
              <a:buFont typeface="+mj-lt"/>
              <a:buAutoNum type="arabicPeriod"/>
              <a:defRPr/>
            </a:pPr>
            <a:r>
              <a:rPr lang="en-US" sz="3000" dirty="0" smtClean="0"/>
              <a:t>Open up Prana blocks.</a:t>
            </a:r>
          </a:p>
          <a:p>
            <a:pPr marL="457200" indent="-457200">
              <a:buFont typeface="+mj-lt"/>
              <a:buAutoNum type="arabicPeriod"/>
              <a:defRPr/>
            </a:pPr>
            <a:r>
              <a:rPr lang="en-US" sz="3000" dirty="0" smtClean="0"/>
              <a:t>Calms down the mind.</a:t>
            </a:r>
          </a:p>
          <a:p>
            <a:pPr>
              <a:buFontTx/>
              <a:buChar char="•"/>
            </a:pPr>
            <a:endParaRPr lang="en-US" sz="3000" dirty="0" smtClean="0"/>
          </a:p>
          <a:p>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2051" name="Picture 3" descr="C:\Users\STUDIO\Google Drive\YIC 8 Step\pics\Rabbit breathing .jpg.jpg"/>
          <p:cNvPicPr>
            <a:picLocks noChangeAspect="1" noChangeArrowheads="1"/>
          </p:cNvPicPr>
          <p:nvPr/>
        </p:nvPicPr>
        <p:blipFill>
          <a:blip r:embed="rId2" cstate="print"/>
          <a:srcRect/>
          <a:stretch>
            <a:fillRect/>
          </a:stretch>
        </p:blipFill>
        <p:spPr bwMode="auto">
          <a:xfrm>
            <a:off x="838200" y="838200"/>
            <a:ext cx="7543800" cy="5084521"/>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7498080" cy="1143000"/>
          </a:xfrm>
        </p:spPr>
        <p:txBody>
          <a:bodyPr>
            <a:normAutofit/>
          </a:bodyPr>
          <a:lstStyle/>
          <a:p>
            <a:r>
              <a:rPr lang="en-US" sz="4000" dirty="0" smtClean="0"/>
              <a:t>5. 	RABBIT BREATHING</a:t>
            </a:r>
            <a:endParaRPr lang="en-US" dirty="0"/>
          </a:p>
        </p:txBody>
      </p:sp>
      <p:sp>
        <p:nvSpPr>
          <p:cNvPr id="3" name="Content Placeholder 2"/>
          <p:cNvSpPr>
            <a:spLocks noGrp="1"/>
          </p:cNvSpPr>
          <p:nvPr>
            <p:ph idx="1"/>
          </p:nvPr>
        </p:nvSpPr>
        <p:spPr/>
        <p:txBody>
          <a:bodyPr>
            <a:normAutofit lnSpcReduction="10000"/>
          </a:bodyPr>
          <a:lstStyle/>
          <a:p>
            <a:r>
              <a:rPr lang="en-US" dirty="0" smtClean="0"/>
              <a:t>Sthiti	:   </a:t>
            </a:r>
            <a:r>
              <a:rPr lang="en-US" dirty="0" err="1" smtClean="0"/>
              <a:t>Vajrasana</a:t>
            </a:r>
            <a:endParaRPr lang="en-US" dirty="0" smtClean="0"/>
          </a:p>
          <a:p>
            <a:r>
              <a:rPr lang="en-US" dirty="0" smtClean="0"/>
              <a:t>Relax	:  Sasankasana</a:t>
            </a:r>
          </a:p>
          <a:p>
            <a:endParaRPr lang="en-US" dirty="0" smtClean="0"/>
          </a:p>
          <a:p>
            <a:pPr marL="457200" indent="-457200">
              <a:buNone/>
            </a:pPr>
            <a:r>
              <a:rPr lang="en-US" sz="3000" dirty="0" smtClean="0"/>
              <a:t>Note</a:t>
            </a:r>
          </a:p>
          <a:p>
            <a:pPr marL="457200" indent="-457200">
              <a:buFont typeface="Arial" charset="0"/>
              <a:buAutoNum type="arabicPeriod"/>
            </a:pPr>
            <a:r>
              <a:rPr lang="en-US" sz="3000" dirty="0" smtClean="0"/>
              <a:t>Breathing rapidly through mouth only.</a:t>
            </a:r>
          </a:p>
          <a:p>
            <a:pPr marL="457200" indent="-457200">
              <a:buFont typeface="Arial" charset="0"/>
              <a:buAutoNum type="arabicPeriod"/>
            </a:pPr>
            <a:r>
              <a:rPr lang="en-US" sz="3000" dirty="0" smtClean="0"/>
              <a:t>Thoracic breathing.</a:t>
            </a:r>
          </a:p>
          <a:p>
            <a:pPr marL="457200" indent="-457200">
              <a:buFont typeface="Arial" charset="0"/>
              <a:buAutoNum type="arabicPeriod"/>
            </a:pPr>
            <a:r>
              <a:rPr lang="en-US" sz="3000" dirty="0" smtClean="0"/>
              <a:t>Abdomen is pressed on thigh</a:t>
            </a:r>
          </a:p>
          <a:p>
            <a:pPr marL="457200" indent="-457200">
              <a:buFont typeface="Arial" charset="0"/>
              <a:buAutoNum type="arabicPeriod"/>
            </a:pPr>
            <a:r>
              <a:rPr lang="en-US" sz="3000" dirty="0" smtClean="0"/>
              <a:t>No abdominal movement.</a:t>
            </a:r>
          </a:p>
          <a:p>
            <a:pPr marL="457200" indent="-457200">
              <a:buFont typeface="Arial" charset="0"/>
              <a:buAutoNum type="arabicPeriod"/>
            </a:pPr>
            <a:r>
              <a:rPr lang="en-US" sz="3000" dirty="0" smtClean="0"/>
              <a:t>Do not drop head on the floor.</a:t>
            </a:r>
          </a:p>
          <a:p>
            <a:endParaRPr lang="en-US" dirty="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defRPr/>
            </a:pPr>
            <a:r>
              <a:rPr lang="en-US" sz="3000" b="1" dirty="0" smtClean="0"/>
              <a:t>Benefits:</a:t>
            </a:r>
          </a:p>
          <a:p>
            <a:pPr marL="457200" indent="-457200">
              <a:buFont typeface="+mj-lt"/>
              <a:buAutoNum type="arabicPeriod"/>
              <a:defRPr/>
            </a:pPr>
            <a:r>
              <a:rPr lang="en-US" sz="3000" dirty="0" smtClean="0"/>
              <a:t>Helps in acute episodes of asthma.</a:t>
            </a:r>
          </a:p>
          <a:p>
            <a:pPr marL="457200" indent="-457200">
              <a:buFont typeface="+mj-lt"/>
              <a:buAutoNum type="arabicPeriod"/>
              <a:defRPr/>
            </a:pPr>
            <a:r>
              <a:rPr lang="en-US" sz="3000" dirty="0" smtClean="0"/>
              <a:t>Develops voluntary control of muscles of lungs.</a:t>
            </a:r>
          </a:p>
          <a:p>
            <a:pPr marL="457200" indent="-457200">
              <a:buFont typeface="+mj-lt"/>
              <a:buAutoNum type="arabicPeriod"/>
              <a:defRPr/>
            </a:pPr>
            <a:r>
              <a:rPr lang="en-US" sz="3000" dirty="0" smtClean="0"/>
              <a:t>Opens up Prana blocks.</a:t>
            </a:r>
          </a:p>
          <a:p>
            <a:pPr marL="457200" indent="-457200">
              <a:buFont typeface="+mj-lt"/>
              <a:buAutoNum type="arabicPeriod"/>
              <a:defRPr/>
            </a:pPr>
            <a:r>
              <a:rPr lang="en-US" sz="3000" dirty="0" smtClean="0"/>
              <a:t>Quick way to calm down the mind.</a:t>
            </a:r>
          </a:p>
          <a:p>
            <a:endParaRPr lang="en-US" dirty="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3074" name="Picture 2" descr="C:\Users\STUDIO\Google Drive\YIC 8 Step\pics\Tiger Stretch Breathing.jpg"/>
          <p:cNvPicPr>
            <a:picLocks noChangeAspect="1" noChangeArrowheads="1"/>
          </p:cNvPicPr>
          <p:nvPr/>
        </p:nvPicPr>
        <p:blipFill>
          <a:blip r:embed="rId2" cstate="print"/>
          <a:srcRect/>
          <a:stretch>
            <a:fillRect/>
          </a:stretch>
        </p:blipFill>
        <p:spPr bwMode="auto">
          <a:xfrm>
            <a:off x="609600" y="762000"/>
            <a:ext cx="7886700" cy="5257800"/>
          </a:xfrm>
          <a:prstGeom prst="rect">
            <a:avLst/>
          </a:prstGeom>
          <a:noFill/>
        </p:spPr>
      </p:pic>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7498080" cy="1143000"/>
          </a:xfrm>
        </p:spPr>
        <p:txBody>
          <a:bodyPr>
            <a:normAutofit/>
          </a:bodyPr>
          <a:lstStyle/>
          <a:p>
            <a:r>
              <a:rPr lang="en-US" sz="4400" dirty="0" smtClean="0"/>
              <a:t>6. 	TIGER BREATHING</a:t>
            </a:r>
            <a:endParaRPr lang="en-US" dirty="0"/>
          </a:p>
        </p:txBody>
      </p:sp>
      <p:sp>
        <p:nvSpPr>
          <p:cNvPr id="3" name="Content Placeholder 2"/>
          <p:cNvSpPr>
            <a:spLocks noGrp="1"/>
          </p:cNvSpPr>
          <p:nvPr>
            <p:ph idx="1"/>
          </p:nvPr>
        </p:nvSpPr>
        <p:spPr>
          <a:xfrm>
            <a:off x="1435608" y="1447800"/>
            <a:ext cx="7498080" cy="5257800"/>
          </a:xfrm>
        </p:spPr>
        <p:txBody>
          <a:bodyPr>
            <a:normAutofit lnSpcReduction="10000"/>
          </a:bodyPr>
          <a:lstStyle/>
          <a:p>
            <a:r>
              <a:rPr lang="en-US" dirty="0" smtClean="0"/>
              <a:t>Sthiti	:  Dandasana </a:t>
            </a:r>
          </a:p>
          <a:p>
            <a:r>
              <a:rPr lang="en-US" dirty="0" smtClean="0"/>
              <a:t>Relax	:  Sasankasana</a:t>
            </a:r>
          </a:p>
          <a:p>
            <a:endParaRPr lang="en-US" dirty="0" smtClean="0"/>
          </a:p>
          <a:p>
            <a:pPr>
              <a:buNone/>
            </a:pPr>
            <a:r>
              <a:rPr lang="en-US" dirty="0" smtClean="0"/>
              <a:t>Note</a:t>
            </a:r>
          </a:p>
          <a:p>
            <a:pPr marL="457200" indent="-457200">
              <a:buFont typeface="Arial" charset="0"/>
              <a:buAutoNum type="arabicPeriod"/>
            </a:pPr>
            <a:r>
              <a:rPr lang="en-US" sz="3000" dirty="0" smtClean="0"/>
              <a:t>Ensure that you are comfortable with the posture before starting.</a:t>
            </a:r>
          </a:p>
          <a:p>
            <a:pPr marL="457200" indent="-457200">
              <a:buFont typeface="Arial" charset="0"/>
              <a:buAutoNum type="arabicPeriod"/>
            </a:pPr>
            <a:r>
              <a:rPr lang="en-US" sz="3000" dirty="0" smtClean="0"/>
              <a:t>Co-ordinate the movements with breathing.</a:t>
            </a:r>
          </a:p>
          <a:p>
            <a:pPr marL="457200" indent="-457200">
              <a:buFont typeface="Arial" charset="0"/>
              <a:buAutoNum type="arabicPeriod"/>
            </a:pPr>
            <a:r>
              <a:rPr lang="en-US" sz="3000" dirty="0" smtClean="0"/>
              <a:t>Eyes closed, practice with awareness.</a:t>
            </a:r>
          </a:p>
          <a:p>
            <a:pPr marL="457200" indent="-457200">
              <a:buFont typeface="Arial" charset="0"/>
              <a:buAutoNum type="arabicPeriod"/>
            </a:pPr>
            <a:r>
              <a:rPr lang="en-US" sz="3000" dirty="0" smtClean="0"/>
              <a:t>No movement of arms and thighs.</a:t>
            </a:r>
          </a:p>
          <a:p>
            <a:pPr marL="457200" indent="-457200">
              <a:buFont typeface="Arial" charset="0"/>
              <a:buAutoNum type="arabicPeriod"/>
            </a:pPr>
            <a:r>
              <a:rPr lang="en-US" sz="3000" dirty="0" smtClean="0"/>
              <a:t>Awareness on spinal movement.</a:t>
            </a:r>
          </a:p>
          <a:p>
            <a:endParaRPr lang="en-US" dirty="0"/>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Tiger Breathing</a:t>
            </a:r>
            <a:endParaRPr lang="en-US" dirty="0"/>
          </a:p>
        </p:txBody>
      </p:sp>
      <p:sp>
        <p:nvSpPr>
          <p:cNvPr id="3" name="Content Placeholder 2"/>
          <p:cNvSpPr>
            <a:spLocks noGrp="1"/>
          </p:cNvSpPr>
          <p:nvPr>
            <p:ph idx="1"/>
          </p:nvPr>
        </p:nvSpPr>
        <p:spPr/>
        <p:txBody>
          <a:bodyPr>
            <a:normAutofit/>
          </a:bodyPr>
          <a:lstStyle/>
          <a:p>
            <a:pPr>
              <a:buNone/>
            </a:pPr>
            <a:r>
              <a:rPr lang="en-US" sz="3000" b="1" dirty="0" smtClean="0"/>
              <a:t>Benefits:</a:t>
            </a:r>
          </a:p>
          <a:p>
            <a:pPr>
              <a:buFont typeface="Arial" charset="0"/>
              <a:buAutoNum type="arabicPeriod"/>
            </a:pPr>
            <a:r>
              <a:rPr lang="en-US" sz="3000" dirty="0" smtClean="0"/>
              <a:t>Awareness and mastery over all three sections of the chest.</a:t>
            </a:r>
          </a:p>
          <a:p>
            <a:pPr>
              <a:buFont typeface="Arial" charset="0"/>
              <a:buAutoNum type="arabicPeriod"/>
            </a:pPr>
            <a:r>
              <a:rPr lang="en-US" sz="3000" dirty="0" smtClean="0"/>
              <a:t>Empties the lungs fully.</a:t>
            </a:r>
          </a:p>
          <a:p>
            <a:pPr>
              <a:buFont typeface="Arial" charset="0"/>
              <a:buAutoNum type="arabicPeriod"/>
            </a:pPr>
            <a:r>
              <a:rPr lang="en-US" sz="3000" dirty="0" smtClean="0"/>
              <a:t>Harmonize the muscles of respiration.</a:t>
            </a:r>
          </a:p>
          <a:p>
            <a:pPr>
              <a:buFont typeface="Arial" charset="0"/>
              <a:buAutoNum type="arabicPeriod"/>
            </a:pPr>
            <a:r>
              <a:rPr lang="en-US" sz="3000" dirty="0" smtClean="0"/>
              <a:t>Calms down the mind.</a:t>
            </a:r>
          </a:p>
          <a:p>
            <a:pPr>
              <a:buFont typeface="Arial" charset="0"/>
              <a:buAutoNum type="arabicPeriod"/>
            </a:pPr>
            <a:r>
              <a:rPr lang="en-US" sz="3000" dirty="0" smtClean="0"/>
              <a:t>Feed back of airway status by sound in case of asthmatics.</a:t>
            </a:r>
          </a:p>
          <a:p>
            <a:pPr>
              <a:buFont typeface="Arial" charset="0"/>
              <a:buAutoNum type="arabicPeriod"/>
            </a:pPr>
            <a:endParaRPr lang="en-US" dirty="0" smtClean="0">
              <a:solidFill>
                <a:srgbClr val="7030A0"/>
              </a:solidFill>
            </a:endParaRPr>
          </a:p>
          <a:p>
            <a:endParaRPr lang="en-US" dirty="0"/>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098" name="Picture 2" descr="C:\Users\STUDIO\Google Drive\YIC 8 Step\pics\Crescent moon pose .jpg"/>
          <p:cNvPicPr>
            <a:picLocks noChangeAspect="1" noChangeArrowheads="1"/>
          </p:cNvPicPr>
          <p:nvPr/>
        </p:nvPicPr>
        <p:blipFill>
          <a:blip r:embed="rId2" cstate="print"/>
          <a:srcRect t="19821" b="6723"/>
          <a:stretch>
            <a:fillRect/>
          </a:stretch>
        </p:blipFill>
        <p:spPr bwMode="auto">
          <a:xfrm>
            <a:off x="4724400" y="1143000"/>
            <a:ext cx="4114800" cy="4800600"/>
          </a:xfrm>
          <a:prstGeom prst="rect">
            <a:avLst/>
          </a:prstGeom>
          <a:noFill/>
        </p:spPr>
      </p:pic>
      <p:pic>
        <p:nvPicPr>
          <p:cNvPr id="5" name="Picture 3" descr="C:\Users\STUDIO\Google Drive\YIC 8 Step\pics\Rabbit breathing .jpg.jpg"/>
          <p:cNvPicPr>
            <a:picLocks noChangeAspect="1" noChangeArrowheads="1"/>
          </p:cNvPicPr>
          <p:nvPr/>
        </p:nvPicPr>
        <p:blipFill>
          <a:blip r:embed="rId3" cstate="print"/>
          <a:srcRect/>
          <a:stretch>
            <a:fillRect/>
          </a:stretch>
        </p:blipFill>
        <p:spPr bwMode="auto">
          <a:xfrm>
            <a:off x="381000" y="2286000"/>
            <a:ext cx="4070032" cy="2743200"/>
          </a:xfrm>
          <a:prstGeom prst="rect">
            <a:avLst/>
          </a:prstGeom>
          <a:noFill/>
        </p:spPr>
      </p:pic>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712" y="152400"/>
            <a:ext cx="8705088" cy="1143000"/>
          </a:xfrm>
        </p:spPr>
        <p:txBody>
          <a:bodyPr>
            <a:normAutofit fontScale="90000"/>
          </a:bodyPr>
          <a:lstStyle/>
          <a:p>
            <a:r>
              <a:rPr lang="en-US" sz="4900" dirty="0" smtClean="0"/>
              <a:t>7.	 SASANKASANA BREATHING</a:t>
            </a:r>
            <a:endParaRPr lang="en-US" dirty="0"/>
          </a:p>
        </p:txBody>
      </p:sp>
      <p:sp>
        <p:nvSpPr>
          <p:cNvPr id="3" name="Content Placeholder 2"/>
          <p:cNvSpPr>
            <a:spLocks noGrp="1"/>
          </p:cNvSpPr>
          <p:nvPr>
            <p:ph idx="1"/>
          </p:nvPr>
        </p:nvSpPr>
        <p:spPr>
          <a:xfrm>
            <a:off x="1435608" y="1371600"/>
            <a:ext cx="7498080" cy="5257800"/>
          </a:xfrm>
        </p:spPr>
        <p:txBody>
          <a:bodyPr>
            <a:normAutofit fontScale="92500"/>
          </a:bodyPr>
          <a:lstStyle/>
          <a:p>
            <a:r>
              <a:rPr lang="en-US" dirty="0" smtClean="0"/>
              <a:t>Sthiti	:   </a:t>
            </a:r>
            <a:r>
              <a:rPr lang="en-US" dirty="0" err="1" smtClean="0"/>
              <a:t>Vajrasana</a:t>
            </a:r>
            <a:endParaRPr lang="en-US" dirty="0" smtClean="0"/>
          </a:p>
          <a:p>
            <a:r>
              <a:rPr lang="en-US" dirty="0" smtClean="0"/>
              <a:t>Relax	:  Sasankasana</a:t>
            </a:r>
          </a:p>
          <a:p>
            <a:endParaRPr lang="en-US" dirty="0" smtClean="0"/>
          </a:p>
          <a:p>
            <a:pPr>
              <a:buNone/>
            </a:pPr>
            <a:r>
              <a:rPr lang="en-US" sz="3000" dirty="0" smtClean="0"/>
              <a:t>Note</a:t>
            </a:r>
          </a:p>
          <a:p>
            <a:pPr marL="457200" indent="-457200">
              <a:buFont typeface="Arial" charset="0"/>
              <a:buAutoNum type="arabicPeriod"/>
            </a:pPr>
            <a:r>
              <a:rPr lang="en-US" sz="3000" dirty="0" smtClean="0"/>
              <a:t>Exhale and collapse the shoulders.</a:t>
            </a:r>
          </a:p>
          <a:p>
            <a:pPr marL="457200" indent="-457200">
              <a:buFont typeface="Arial" charset="0"/>
              <a:buAutoNum type="arabicPeriod"/>
            </a:pPr>
            <a:r>
              <a:rPr lang="en-US" sz="3000" dirty="0" smtClean="0"/>
              <a:t>If necessary, apart knees to avoid unnecessary pressure on the abdomen and chest.</a:t>
            </a:r>
          </a:p>
          <a:p>
            <a:pPr marL="457200" indent="-457200">
              <a:buFont typeface="Arial" charset="0"/>
              <a:buAutoNum type="arabicPeriod"/>
            </a:pPr>
            <a:r>
              <a:rPr lang="en-US" sz="3000" dirty="0" smtClean="0"/>
              <a:t>Synchronize breathing with movement.</a:t>
            </a:r>
          </a:p>
          <a:p>
            <a:pPr marL="457200" indent="-457200">
              <a:buFont typeface="Arial" charset="0"/>
              <a:buAutoNum type="arabicPeriod"/>
            </a:pPr>
            <a:r>
              <a:rPr lang="en-US" sz="3000" dirty="0" smtClean="0"/>
              <a:t>Close the eyes.</a:t>
            </a:r>
          </a:p>
          <a:p>
            <a:pPr marL="457200" indent="-457200">
              <a:buFont typeface="Arial" charset="0"/>
              <a:buAutoNum type="arabicPeriod"/>
            </a:pPr>
            <a:r>
              <a:rPr lang="en-US" sz="3000" dirty="0" smtClean="0"/>
              <a:t>Awareness on the breathing. </a:t>
            </a:r>
          </a:p>
          <a:p>
            <a:endParaRPr lang="en-US" dirty="0"/>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defRPr/>
            </a:pPr>
            <a:r>
              <a:rPr lang="en-US" sz="3000" dirty="0" smtClean="0"/>
              <a:t>Benefits:</a:t>
            </a:r>
          </a:p>
          <a:p>
            <a:pPr marL="457200" indent="-457200">
              <a:buFont typeface="+mj-lt"/>
              <a:buAutoNum type="arabicPeriod"/>
              <a:defRPr/>
            </a:pPr>
            <a:r>
              <a:rPr lang="en-US" sz="3000" dirty="0" smtClean="0"/>
              <a:t>Expels air trapped in lower part of lungs.</a:t>
            </a:r>
          </a:p>
          <a:p>
            <a:pPr marL="457200" indent="-457200">
              <a:buFont typeface="+mj-lt"/>
              <a:buAutoNum type="arabicPeriod"/>
              <a:defRPr/>
            </a:pPr>
            <a:r>
              <a:rPr lang="en-US" sz="3000" dirty="0" smtClean="0"/>
              <a:t>Trains diaphragmatic breathing.</a:t>
            </a:r>
          </a:p>
          <a:p>
            <a:pPr marL="457200" indent="-457200">
              <a:buFont typeface="+mj-lt"/>
              <a:buAutoNum type="arabicPeriod"/>
              <a:defRPr/>
            </a:pPr>
            <a:r>
              <a:rPr lang="en-US" sz="3000" dirty="0" smtClean="0"/>
              <a:t>Release Pranic  blocks.</a:t>
            </a:r>
          </a:p>
          <a:p>
            <a:pPr marL="457200" indent="-457200">
              <a:buFont typeface="+mj-lt"/>
              <a:buAutoNum type="arabicPeriod"/>
              <a:defRPr/>
            </a:pPr>
            <a:r>
              <a:rPr lang="en-US" sz="3000" dirty="0" smtClean="0"/>
              <a:t>Calms down the mind.</a:t>
            </a:r>
          </a:p>
          <a:p>
            <a:pPr marL="457200" indent="-457200">
              <a:defRPr/>
            </a:pPr>
            <a:endParaRPr lang="en-US" dirty="0" smtClean="0">
              <a:solidFill>
                <a:srgbClr val="7030A0"/>
              </a:solidFill>
            </a:endParaRPr>
          </a:p>
          <a:p>
            <a:endParaRPr lang="en-US" dirty="0"/>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10744200" cy="1143000"/>
          </a:xfrm>
        </p:spPr>
        <p:txBody>
          <a:bodyPr>
            <a:normAutofit/>
          </a:bodyPr>
          <a:lstStyle/>
          <a:p>
            <a:r>
              <a:rPr lang="en-US" sz="4000" dirty="0" smtClean="0"/>
              <a:t>8.	STRAIGHT LEG RAISE BREATHING</a:t>
            </a:r>
            <a:endParaRPr lang="en-US" sz="4000" dirty="0"/>
          </a:p>
        </p:txBody>
      </p:sp>
      <p:sp>
        <p:nvSpPr>
          <p:cNvPr id="3" name="Content Placeholder 2"/>
          <p:cNvSpPr>
            <a:spLocks noGrp="1"/>
          </p:cNvSpPr>
          <p:nvPr>
            <p:ph idx="1"/>
          </p:nvPr>
        </p:nvSpPr>
        <p:spPr/>
        <p:txBody>
          <a:bodyPr/>
          <a:lstStyle/>
          <a:p>
            <a:r>
              <a:rPr lang="en-US" sz="3000" dirty="0" smtClean="0"/>
              <a:t>Sthiti	: Supine Posture</a:t>
            </a:r>
          </a:p>
          <a:p>
            <a:r>
              <a:rPr lang="en-US" sz="3000" dirty="0" smtClean="0"/>
              <a:t>Relax	: Savasana</a:t>
            </a:r>
          </a:p>
          <a:p>
            <a:endParaRPr lang="en-US" sz="3000" dirty="0" smtClean="0"/>
          </a:p>
          <a:p>
            <a:r>
              <a:rPr lang="en-US" sz="3000" dirty="0" smtClean="0"/>
              <a:t>Stage I	: Alternate legs</a:t>
            </a:r>
          </a:p>
          <a:p>
            <a:r>
              <a:rPr lang="en-US" sz="3000" dirty="0" smtClean="0"/>
              <a:t>Stage II	: Both legs</a:t>
            </a:r>
          </a:p>
          <a:p>
            <a:endParaRPr lang="en-US" dirty="0"/>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498080" cy="6324600"/>
          </a:xfrm>
        </p:spPr>
        <p:txBody>
          <a:bodyPr>
            <a:normAutofit fontScale="85000" lnSpcReduction="20000"/>
          </a:bodyPr>
          <a:lstStyle/>
          <a:p>
            <a:pPr marL="457200" indent="-457200">
              <a:buNone/>
            </a:pPr>
            <a:r>
              <a:rPr lang="en-US" dirty="0" smtClean="0"/>
              <a:t>Note</a:t>
            </a:r>
          </a:p>
          <a:p>
            <a:pPr marL="457200" indent="-457200">
              <a:buFont typeface="Arial" charset="0"/>
              <a:buAutoNum type="arabicPeriod"/>
            </a:pPr>
            <a:r>
              <a:rPr lang="en-US" dirty="0" smtClean="0"/>
              <a:t>Keep arms either by side of the body or above the head.</a:t>
            </a:r>
          </a:p>
          <a:p>
            <a:pPr marL="457200" indent="-457200">
              <a:buFont typeface="Arial" charset="0"/>
              <a:buAutoNum type="arabicPeriod"/>
            </a:pPr>
            <a:r>
              <a:rPr lang="en-US" dirty="0" smtClean="0"/>
              <a:t>Do not bend the knees.</a:t>
            </a:r>
          </a:p>
          <a:p>
            <a:pPr marL="457200" indent="-457200">
              <a:buFont typeface="Arial" charset="0"/>
              <a:buAutoNum type="arabicPeriod"/>
            </a:pPr>
            <a:r>
              <a:rPr lang="en-US" dirty="0" smtClean="0"/>
              <a:t>Do not disturb the leg lying straight on the ground.</a:t>
            </a:r>
          </a:p>
          <a:p>
            <a:pPr marL="457200" indent="-457200">
              <a:buFont typeface="Arial" charset="0"/>
              <a:buAutoNum type="arabicPeriod"/>
            </a:pPr>
            <a:r>
              <a:rPr lang="en-US" dirty="0" smtClean="0"/>
              <a:t>Do not raise the leg beyond 90 degree.</a:t>
            </a:r>
          </a:p>
          <a:p>
            <a:pPr marL="457200" indent="-457200">
              <a:buFont typeface="Arial" charset="0"/>
              <a:buAutoNum type="arabicPeriod"/>
            </a:pPr>
            <a:r>
              <a:rPr lang="en-US" dirty="0" smtClean="0"/>
              <a:t>Synchronize the breathing with the leg movement.</a:t>
            </a:r>
          </a:p>
          <a:p>
            <a:pPr marL="457200" indent="-457200">
              <a:buFont typeface="Arial" charset="0"/>
              <a:buAutoNum type="arabicPeriod"/>
            </a:pPr>
            <a:r>
              <a:rPr lang="en-US" dirty="0" smtClean="0"/>
              <a:t>In the case of both legs, use strength and have control over the movement.</a:t>
            </a:r>
          </a:p>
          <a:p>
            <a:pPr marL="457200" indent="-457200">
              <a:buFont typeface="Arial" charset="0"/>
              <a:buAutoNum type="arabicPeriod"/>
            </a:pPr>
            <a:endParaRPr lang="en-US" dirty="0" smtClean="0"/>
          </a:p>
          <a:p>
            <a:pPr>
              <a:buNone/>
              <a:defRPr/>
            </a:pPr>
            <a:r>
              <a:rPr lang="en-US" dirty="0" smtClean="0"/>
              <a:t>Benefits:</a:t>
            </a:r>
          </a:p>
          <a:p>
            <a:pPr marL="457200" indent="-457200">
              <a:buFont typeface="+mj-lt"/>
              <a:buAutoNum type="arabicPeriod"/>
              <a:defRPr/>
            </a:pPr>
            <a:r>
              <a:rPr lang="en-US" dirty="0" smtClean="0"/>
              <a:t>Reduces abdominal fat.</a:t>
            </a:r>
          </a:p>
          <a:p>
            <a:pPr marL="457200" indent="-457200">
              <a:buFont typeface="+mj-lt"/>
              <a:buAutoNum type="arabicPeriod"/>
              <a:defRPr/>
            </a:pPr>
            <a:r>
              <a:rPr lang="en-US" dirty="0" smtClean="0"/>
              <a:t>Tones abdominal muscles.</a:t>
            </a:r>
          </a:p>
          <a:p>
            <a:endParaRPr lang="en-US" dirty="0"/>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2312" y="0"/>
            <a:ext cx="8400288" cy="1143000"/>
          </a:xfrm>
        </p:spPr>
        <p:txBody>
          <a:bodyPr>
            <a:normAutofit/>
          </a:bodyPr>
          <a:lstStyle/>
          <a:p>
            <a:r>
              <a:rPr lang="en-US" sz="4400" dirty="0" smtClean="0"/>
              <a:t>I.R.T. (Instant Relaxation Technique)</a:t>
            </a:r>
          </a:p>
        </p:txBody>
      </p:sp>
      <p:sp>
        <p:nvSpPr>
          <p:cNvPr id="3" name="Content Placeholder 2"/>
          <p:cNvSpPr>
            <a:spLocks noGrp="1"/>
          </p:cNvSpPr>
          <p:nvPr>
            <p:ph idx="1"/>
          </p:nvPr>
        </p:nvSpPr>
        <p:spPr>
          <a:xfrm>
            <a:off x="685800" y="1066800"/>
            <a:ext cx="8324088" cy="5105400"/>
          </a:xfrm>
        </p:spPr>
        <p:txBody>
          <a:bodyPr>
            <a:noAutofit/>
          </a:bodyPr>
          <a:lstStyle/>
          <a:p>
            <a:r>
              <a:rPr lang="en-US" sz="2400" dirty="0" smtClean="0"/>
              <a:t>Bring your legs, heels, toes together and palms by the side of the thighs. Gently bring your awareness to the tip of the toes. </a:t>
            </a:r>
          </a:p>
          <a:p>
            <a:r>
              <a:rPr lang="en-US" sz="2400" dirty="0" smtClean="0"/>
              <a:t>Stretch the toes, tighten the ankle joints, and tighten the calf muscles. Pull up the knee caps. Tighten the thigh muscles. Compress and squeeze the buttocks.</a:t>
            </a:r>
          </a:p>
          <a:p>
            <a:r>
              <a:rPr lang="en-US" sz="2400" dirty="0" smtClean="0"/>
              <a:t>Exhale and suck in the abdomen. Make the fists of the palms and tighten the arms. Inhale and expand the chest. Tighten the shoulders, neck muscles and compress the face. </a:t>
            </a:r>
          </a:p>
          <a:p>
            <a:r>
              <a:rPr lang="en-US" sz="2400" dirty="0" smtClean="0"/>
              <a:t>Tighten the whole body from the toes to the head.  Tighten… tighten… tighten… Release and relax. </a:t>
            </a:r>
          </a:p>
          <a:p>
            <a:r>
              <a:rPr lang="en-US" sz="2400" dirty="0" smtClean="0"/>
              <a:t>Legs go apart, arms go apart, palms facing the roof.  Assume the most comfortable position; let the whole body sink down. </a:t>
            </a:r>
          </a:p>
          <a:p>
            <a:r>
              <a:rPr lang="en-US" sz="2400" dirty="0" smtClean="0"/>
              <a:t>Let all the groups of muscles beautifully relax. Collapse the whole body. Enjoy the relaxation.</a:t>
            </a:r>
            <a:endParaRPr lang="en-US" sz="2400" dirty="0"/>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81000"/>
            <a:ext cx="9296400" cy="1143000"/>
          </a:xfrm>
        </p:spPr>
        <p:txBody>
          <a:bodyPr>
            <a:normAutofit fontScale="90000"/>
          </a:bodyPr>
          <a:lstStyle/>
          <a:p>
            <a:pPr>
              <a:defRPr/>
            </a:pPr>
            <a:r>
              <a:rPr lang="en-US" sz="6700" dirty="0" smtClean="0"/>
              <a:t>Loosening Exercises </a:t>
            </a:r>
            <a:r>
              <a:rPr lang="en-US" sz="4400" dirty="0" smtClean="0"/>
              <a:t/>
            </a:r>
            <a:br>
              <a:rPr lang="en-US" sz="4400" dirty="0" smtClean="0"/>
            </a:br>
            <a:r>
              <a:rPr lang="en-US" sz="4400" dirty="0" smtClean="0"/>
              <a:t>(Sithilikarna Vyayama)</a:t>
            </a:r>
            <a:endParaRPr lang="en-US" dirty="0"/>
          </a:p>
        </p:txBody>
      </p:sp>
      <p:sp>
        <p:nvSpPr>
          <p:cNvPr id="3" name="Content Placeholder 2"/>
          <p:cNvSpPr>
            <a:spLocks noGrp="1"/>
          </p:cNvSpPr>
          <p:nvPr>
            <p:ph idx="1"/>
          </p:nvPr>
        </p:nvSpPr>
        <p:spPr>
          <a:xfrm>
            <a:off x="1295400" y="1905000"/>
            <a:ext cx="7498080" cy="4800600"/>
          </a:xfrm>
        </p:spPr>
        <p:txBody>
          <a:bodyPr>
            <a:normAutofit/>
          </a:bodyPr>
          <a:lstStyle/>
          <a:p>
            <a:pPr>
              <a:buNone/>
            </a:pPr>
            <a:r>
              <a:rPr lang="en-US" sz="2800" dirty="0" smtClean="0"/>
              <a:t>Principles</a:t>
            </a:r>
          </a:p>
          <a:p>
            <a:pPr marL="697230" indent="-514350">
              <a:buFontTx/>
              <a:buAutoNum type="arabicPeriod"/>
            </a:pPr>
            <a:r>
              <a:rPr lang="en-US" sz="2800" dirty="0" smtClean="0"/>
              <a:t>To loosen the various joints in the body.</a:t>
            </a:r>
          </a:p>
          <a:p>
            <a:pPr marL="697230" indent="-514350">
              <a:buFontTx/>
              <a:buAutoNum type="arabicPeriod"/>
            </a:pPr>
            <a:r>
              <a:rPr lang="en-US" sz="2800" dirty="0" smtClean="0"/>
              <a:t>Flexibility of  the spine</a:t>
            </a:r>
          </a:p>
          <a:p>
            <a:pPr marL="971550" lvl="1" indent="-514350">
              <a:buNone/>
            </a:pPr>
            <a:endParaRPr lang="en-US" dirty="0" smtClean="0"/>
          </a:p>
          <a:p>
            <a:pPr marL="697230" indent="-514350">
              <a:buNone/>
            </a:pPr>
            <a:r>
              <a:rPr lang="en-US" sz="2800" dirty="0" smtClean="0"/>
              <a:t>Objectives</a:t>
            </a:r>
          </a:p>
          <a:p>
            <a:pPr marL="697230" indent="-514350"/>
            <a:r>
              <a:rPr lang="en-US" sz="2800" dirty="0" smtClean="0"/>
              <a:t>Remove lethargy and tiredness in the body.</a:t>
            </a:r>
          </a:p>
          <a:p>
            <a:pPr marL="697230" indent="-514350"/>
            <a:r>
              <a:rPr lang="en-US" sz="2800" dirty="0" smtClean="0"/>
              <a:t>Build up the stamina of the body.</a:t>
            </a:r>
          </a:p>
          <a:p>
            <a:pPr marL="697230" indent="-514350"/>
            <a:r>
              <a:rPr lang="en-US" sz="2800" dirty="0" smtClean="0"/>
              <a:t>Discipline the body-mind complex.</a:t>
            </a:r>
          </a:p>
          <a:p>
            <a:endParaRPr lang="en-US" sz="4000"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TIPS</a:t>
            </a:r>
          </a:p>
        </p:txBody>
      </p:sp>
      <p:sp>
        <p:nvSpPr>
          <p:cNvPr id="3" name="Content Placeholder 2"/>
          <p:cNvSpPr>
            <a:spLocks noGrp="1"/>
          </p:cNvSpPr>
          <p:nvPr>
            <p:ph idx="1"/>
          </p:nvPr>
        </p:nvSpPr>
        <p:spPr/>
        <p:txBody>
          <a:bodyPr>
            <a:normAutofit/>
          </a:bodyPr>
          <a:lstStyle/>
          <a:p>
            <a:pPr marL="514350" indent="-514350">
              <a:buFont typeface="Arial" charset="0"/>
              <a:buAutoNum type="arabicPeriod"/>
            </a:pPr>
            <a:r>
              <a:rPr lang="en-US" sz="2700" dirty="0" smtClean="0"/>
              <a:t>Practice the exercises stepwise.</a:t>
            </a:r>
          </a:p>
          <a:p>
            <a:pPr marL="514350" indent="-514350">
              <a:buFont typeface="Arial" charset="0"/>
              <a:buAutoNum type="arabicPeriod"/>
            </a:pPr>
            <a:r>
              <a:rPr lang="en-US" sz="2700" dirty="0" smtClean="0"/>
              <a:t>Count the steps slowly and perform the same with attention.</a:t>
            </a:r>
          </a:p>
          <a:p>
            <a:pPr marL="514350" indent="-514350">
              <a:buFont typeface="Arial" charset="0"/>
              <a:buAutoNum type="arabicPeriod"/>
            </a:pPr>
            <a:r>
              <a:rPr lang="en-US" sz="2700" dirty="0" smtClean="0"/>
              <a:t>Check the performance of each step before increasing the speed.</a:t>
            </a:r>
          </a:p>
          <a:p>
            <a:pPr marL="514350" indent="-514350">
              <a:buFont typeface="Arial" charset="0"/>
              <a:buAutoNum type="arabicPeriod"/>
            </a:pPr>
            <a:r>
              <a:rPr lang="en-US" sz="2700" dirty="0" smtClean="0"/>
              <a:t>Synchronize steps with group.</a:t>
            </a:r>
          </a:p>
          <a:p>
            <a:pPr marL="514350" indent="-514350">
              <a:buFont typeface="Arial" charset="0"/>
              <a:buAutoNum type="arabicPeriod"/>
            </a:pPr>
            <a:r>
              <a:rPr lang="en-US" sz="2700" dirty="0" smtClean="0"/>
              <a:t>Increase the number of repetitions as per your capacity.</a:t>
            </a:r>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8080" cy="1143000"/>
          </a:xfrm>
        </p:spPr>
        <p:txBody>
          <a:bodyPr>
            <a:normAutofit/>
          </a:bodyPr>
          <a:lstStyle/>
          <a:p>
            <a:r>
              <a:rPr lang="en-US" sz="4000" dirty="0" smtClean="0"/>
              <a:t>1. 	JOGGING</a:t>
            </a:r>
          </a:p>
        </p:txBody>
      </p:sp>
      <p:sp>
        <p:nvSpPr>
          <p:cNvPr id="3" name="Content Placeholder 2"/>
          <p:cNvSpPr>
            <a:spLocks noGrp="1"/>
          </p:cNvSpPr>
          <p:nvPr>
            <p:ph idx="1"/>
          </p:nvPr>
        </p:nvSpPr>
        <p:spPr>
          <a:xfrm>
            <a:off x="1435608" y="1447800"/>
            <a:ext cx="7498080" cy="5105400"/>
          </a:xfrm>
        </p:spPr>
        <p:txBody>
          <a:bodyPr>
            <a:normAutofit/>
          </a:bodyPr>
          <a:lstStyle/>
          <a:p>
            <a:pPr>
              <a:defRPr/>
            </a:pPr>
            <a:r>
              <a:rPr lang="en-US" dirty="0" smtClean="0"/>
              <a:t>Sthiti	:  Tadasana</a:t>
            </a:r>
          </a:p>
          <a:p>
            <a:pPr>
              <a:defRPr/>
            </a:pPr>
            <a:r>
              <a:rPr lang="en-US" dirty="0" smtClean="0"/>
              <a:t>Relax	:  Sithila Tadasana</a:t>
            </a:r>
          </a:p>
          <a:p>
            <a:pPr>
              <a:buNone/>
            </a:pPr>
            <a:endParaRPr lang="en-US" sz="3000" dirty="0" smtClean="0"/>
          </a:p>
          <a:p>
            <a:pPr>
              <a:buNone/>
            </a:pPr>
            <a:r>
              <a:rPr lang="en-US" sz="2800" dirty="0" smtClean="0"/>
              <a:t>Stage  I	: Slow Jogging.</a:t>
            </a:r>
          </a:p>
          <a:p>
            <a:pPr>
              <a:buNone/>
            </a:pPr>
            <a:r>
              <a:rPr lang="en-US" sz="2800" dirty="0" smtClean="0"/>
              <a:t>Stage  II	: Forward Jogging. </a:t>
            </a:r>
          </a:p>
          <a:p>
            <a:pPr>
              <a:buNone/>
            </a:pPr>
            <a:r>
              <a:rPr lang="en-US" sz="2800" dirty="0" smtClean="0"/>
              <a:t>Stage  III	: Backward Jogging.</a:t>
            </a:r>
          </a:p>
          <a:p>
            <a:pPr>
              <a:buNone/>
            </a:pPr>
            <a:r>
              <a:rPr lang="en-US" sz="2800" dirty="0" smtClean="0"/>
              <a:t>Stage  IV	: Side Jogging.</a:t>
            </a:r>
          </a:p>
          <a:p>
            <a:pPr>
              <a:buNone/>
              <a:defRPr/>
            </a:pPr>
            <a:endParaRPr lang="en-US" sz="2800" b="1" dirty="0" smtClean="0"/>
          </a:p>
          <a:p>
            <a:pPr>
              <a:buNone/>
            </a:pPr>
            <a:endParaRPr lang="en-US" sz="2800" dirty="0" smtClean="0"/>
          </a:p>
          <a:p>
            <a:pPr>
              <a:defRPr/>
            </a:pPr>
            <a:endParaRPr lang="en-US" dirty="0" smtClean="0">
              <a:solidFill>
                <a:srgbClr val="0070C0"/>
              </a:solidFill>
            </a:endParaRPr>
          </a:p>
          <a:p>
            <a:endParaRPr lang="en-US" dirty="0"/>
          </a:p>
        </p:txBody>
      </p:sp>
      <p:pic>
        <p:nvPicPr>
          <p:cNvPr id="4" name="Picture 2" descr="C:\Users\Autonomic Lab\Desktop\chirag\Update 2\Running_animated.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800" y="685800"/>
            <a:ext cx="2362200" cy="2362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81000"/>
            <a:ext cx="7498080" cy="5867400"/>
          </a:xfrm>
        </p:spPr>
        <p:txBody>
          <a:bodyPr>
            <a:normAutofit fontScale="85000" lnSpcReduction="20000"/>
          </a:bodyPr>
          <a:lstStyle/>
          <a:p>
            <a:pPr>
              <a:buNone/>
            </a:pPr>
            <a:r>
              <a:rPr lang="en-US" sz="3600" dirty="0" smtClean="0"/>
              <a:t>Note</a:t>
            </a:r>
          </a:p>
          <a:p>
            <a:pPr marL="514350" indent="-514350">
              <a:buFont typeface="+mj-lt"/>
              <a:buAutoNum type="arabicPeriod"/>
              <a:defRPr/>
            </a:pPr>
            <a:r>
              <a:rPr lang="en-US" sz="3600" dirty="0" smtClean="0"/>
              <a:t>Loose fists and place them on the chest.</a:t>
            </a:r>
          </a:p>
          <a:p>
            <a:pPr marL="514350" indent="-514350">
              <a:buFont typeface="+mj-lt"/>
              <a:buAutoNum type="arabicPeriod"/>
              <a:defRPr/>
            </a:pPr>
            <a:r>
              <a:rPr lang="en-US" sz="3600" dirty="0" smtClean="0"/>
              <a:t>Collapse and relax shoulders.</a:t>
            </a:r>
          </a:p>
          <a:p>
            <a:pPr marL="514350" indent="-514350">
              <a:buFont typeface="+mj-lt"/>
              <a:buAutoNum type="arabicPeriod"/>
              <a:defRPr/>
            </a:pPr>
            <a:r>
              <a:rPr lang="en-US" sz="3600" dirty="0" smtClean="0"/>
              <a:t>Increase the speed of jogging gradually.</a:t>
            </a:r>
          </a:p>
          <a:p>
            <a:pPr marL="514350" indent="-514350">
              <a:buFont typeface="+mj-lt"/>
              <a:buAutoNum type="arabicPeriod"/>
              <a:defRPr/>
            </a:pPr>
            <a:r>
              <a:rPr lang="en-US" sz="3600" dirty="0" smtClean="0"/>
              <a:t>Continue the practice till 4 stages of jogging.</a:t>
            </a:r>
          </a:p>
          <a:p>
            <a:pPr marL="514350" indent="-514350">
              <a:buFont typeface="+mj-lt"/>
              <a:buAutoNum type="arabicPeriod"/>
              <a:defRPr/>
            </a:pPr>
            <a:r>
              <a:rPr lang="en-US" sz="3600" dirty="0" smtClean="0"/>
              <a:t>Fists on the chest throughout the practice.</a:t>
            </a:r>
          </a:p>
          <a:p>
            <a:pPr marL="514350" indent="-514350">
              <a:buFont typeface="+mj-lt"/>
              <a:buAutoNum type="arabicPeriod"/>
              <a:defRPr/>
            </a:pPr>
            <a:endParaRPr lang="en-US" sz="3600" dirty="0" smtClean="0"/>
          </a:p>
          <a:p>
            <a:pPr>
              <a:buNone/>
              <a:defRPr/>
            </a:pPr>
            <a:r>
              <a:rPr lang="en-US" sz="3600" dirty="0" smtClean="0"/>
              <a:t>Benefits:</a:t>
            </a:r>
          </a:p>
          <a:p>
            <a:pPr marL="457200" indent="-457200">
              <a:buFont typeface="+mj-lt"/>
              <a:buAutoNum type="arabicPeriod"/>
              <a:defRPr/>
            </a:pPr>
            <a:r>
              <a:rPr lang="en-US" sz="3600" dirty="0" smtClean="0"/>
              <a:t>Tones up the calf and thigh muscles.</a:t>
            </a:r>
          </a:p>
          <a:p>
            <a:pPr marL="457200" indent="-457200">
              <a:buFont typeface="+mj-lt"/>
              <a:buAutoNum type="arabicPeriod"/>
              <a:defRPr/>
            </a:pPr>
            <a:r>
              <a:rPr lang="en-US" sz="3600" dirty="0" smtClean="0"/>
              <a:t>Warm  up the body.</a:t>
            </a:r>
          </a:p>
          <a:p>
            <a:pPr marL="457200" indent="-457200">
              <a:buFont typeface="+mj-lt"/>
              <a:buAutoNum type="arabicPeriod"/>
              <a:defRPr/>
            </a:pPr>
            <a:r>
              <a:rPr lang="en-US" sz="3600" dirty="0" smtClean="0"/>
              <a:t>Stimulates breathing.</a:t>
            </a:r>
          </a:p>
          <a:p>
            <a:pPr marL="514350" indent="-514350">
              <a:buFont typeface="+mj-lt"/>
              <a:buAutoNum type="arabicPeriod"/>
              <a:defRPr/>
            </a:pPr>
            <a:endParaRPr lang="en-US" sz="3600" dirty="0" smtClean="0"/>
          </a:p>
          <a:p>
            <a:pPr>
              <a:buNone/>
              <a:defRPr/>
            </a:pPr>
            <a:endParaRPr lang="en-US" sz="3500" dirty="0" smtClean="0"/>
          </a:p>
          <a:p>
            <a:endParaRPr lang="en-US" dirty="0"/>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Mukha Dhouti to Relax</a:t>
            </a:r>
            <a:endParaRPr lang="en-US" dirty="0"/>
          </a:p>
        </p:txBody>
      </p:sp>
      <p:sp>
        <p:nvSpPr>
          <p:cNvPr id="3" name="Content Placeholder 2"/>
          <p:cNvSpPr>
            <a:spLocks noGrp="1"/>
          </p:cNvSpPr>
          <p:nvPr>
            <p:ph idx="1"/>
          </p:nvPr>
        </p:nvSpPr>
        <p:spPr/>
        <p:txBody>
          <a:bodyPr/>
          <a:lstStyle/>
          <a:p>
            <a:pPr>
              <a:buNone/>
              <a:defRPr/>
            </a:pPr>
            <a:r>
              <a:rPr lang="en-US" dirty="0" smtClean="0"/>
              <a:t>Benefits:</a:t>
            </a:r>
          </a:p>
          <a:p>
            <a:pPr marL="514350" indent="-514350">
              <a:buFont typeface="+mj-lt"/>
              <a:buAutoNum type="arabicPeriod"/>
              <a:defRPr/>
            </a:pPr>
            <a:r>
              <a:rPr lang="en-US" dirty="0" smtClean="0"/>
              <a:t>Through exhalation the strain of jogging and jumping relieves.</a:t>
            </a:r>
          </a:p>
          <a:p>
            <a:pPr marL="514350" indent="-514350">
              <a:buFont typeface="+mj-lt"/>
              <a:buAutoNum type="arabicPeriod"/>
              <a:defRPr/>
            </a:pPr>
            <a:r>
              <a:rPr lang="en-US" dirty="0" smtClean="0"/>
              <a:t>Pulling the abdomen inwards, during exhalation can improve the force of expulsion of air.</a:t>
            </a:r>
          </a:p>
          <a:p>
            <a:endParaRPr lang="en-US" dirty="0"/>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476488" cy="1143000"/>
          </a:xfrm>
        </p:spPr>
        <p:txBody>
          <a:bodyPr>
            <a:normAutofit fontScale="90000"/>
          </a:bodyPr>
          <a:lstStyle/>
          <a:p>
            <a:r>
              <a:rPr lang="en-US" sz="4400" dirty="0" smtClean="0"/>
              <a:t>2. 	FORWARD AND BACKWARD 	BENDING</a:t>
            </a:r>
            <a:endParaRPr lang="en-US" dirty="0"/>
          </a:p>
        </p:txBody>
      </p:sp>
      <p:sp>
        <p:nvSpPr>
          <p:cNvPr id="3" name="Content Placeholder 2"/>
          <p:cNvSpPr>
            <a:spLocks noGrp="1"/>
          </p:cNvSpPr>
          <p:nvPr>
            <p:ph idx="1"/>
          </p:nvPr>
        </p:nvSpPr>
        <p:spPr>
          <a:xfrm>
            <a:off x="1435608" y="1828800"/>
            <a:ext cx="7498080" cy="4800600"/>
          </a:xfrm>
        </p:spPr>
        <p:txBody>
          <a:bodyPr>
            <a:normAutofit fontScale="85000" lnSpcReduction="10000"/>
          </a:bodyPr>
          <a:lstStyle/>
          <a:p>
            <a:pPr>
              <a:defRPr/>
            </a:pPr>
            <a:r>
              <a:rPr lang="en-US" sz="3500" dirty="0" smtClean="0"/>
              <a:t>Sthiti	:  Tadasana</a:t>
            </a:r>
          </a:p>
          <a:p>
            <a:pPr>
              <a:defRPr/>
            </a:pPr>
            <a:r>
              <a:rPr lang="en-US" sz="3500" dirty="0" smtClean="0"/>
              <a:t>Relax	:  Sithila Tadasana</a:t>
            </a:r>
          </a:p>
          <a:p>
            <a:pPr marL="514350" indent="-514350">
              <a:buNone/>
            </a:pPr>
            <a:endParaRPr lang="en-US" dirty="0" smtClean="0">
              <a:solidFill>
                <a:srgbClr val="A85400"/>
              </a:solidFill>
            </a:endParaRPr>
          </a:p>
          <a:p>
            <a:pPr marL="514350" indent="-514350">
              <a:buNone/>
            </a:pPr>
            <a:r>
              <a:rPr lang="en-US" sz="3300" dirty="0" smtClean="0"/>
              <a:t>Note</a:t>
            </a:r>
          </a:p>
          <a:p>
            <a:pPr marL="514350" indent="-514350">
              <a:buFont typeface="Arial" charset="0"/>
              <a:buAutoNum type="arabicPeriod"/>
            </a:pPr>
            <a:r>
              <a:rPr lang="en-US" sz="3300" dirty="0" smtClean="0"/>
              <a:t>Start slowly and increase gradually.</a:t>
            </a:r>
          </a:p>
          <a:p>
            <a:pPr marL="514350" indent="-514350">
              <a:buFont typeface="Arial" charset="0"/>
              <a:buAutoNum type="arabicPeriod"/>
            </a:pPr>
            <a:r>
              <a:rPr lang="en-US" sz="3300" dirty="0" smtClean="0"/>
              <a:t>Practice  with either legs apart or together.</a:t>
            </a:r>
          </a:p>
          <a:p>
            <a:pPr marL="514350" indent="-514350">
              <a:buFont typeface="Arial" charset="0"/>
              <a:buAutoNum type="arabicPeriod"/>
            </a:pPr>
            <a:r>
              <a:rPr lang="en-US" sz="3300" dirty="0" smtClean="0"/>
              <a:t>Swing the body when bending forward.</a:t>
            </a:r>
          </a:p>
          <a:p>
            <a:pPr marL="514350" indent="-514350">
              <a:buFont typeface="Arial" charset="0"/>
              <a:buAutoNum type="arabicPeriod"/>
            </a:pPr>
            <a:r>
              <a:rPr lang="en-US" sz="3300" dirty="0" smtClean="0"/>
              <a:t>Always bend from the lower waist.</a:t>
            </a:r>
          </a:p>
          <a:p>
            <a:pPr marL="514350" indent="-514350">
              <a:buFont typeface="Arial" charset="0"/>
              <a:buAutoNum type="arabicPeriod"/>
            </a:pPr>
            <a:r>
              <a:rPr lang="en-US" sz="3300" dirty="0" smtClean="0"/>
              <a:t>Make the movements free, easy and flowing.</a:t>
            </a:r>
          </a:p>
          <a:p>
            <a:pPr marL="514350" indent="-514350">
              <a:buFont typeface="Arial" charset="0"/>
              <a:buAutoNum type="arabicPeriod"/>
            </a:pPr>
            <a:endParaRPr lang="en-US" dirty="0" smtClean="0">
              <a:solidFill>
                <a:srgbClr val="A85400"/>
              </a:solidFill>
            </a:endParaRPr>
          </a:p>
          <a:p>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pPr>
              <a:buNone/>
              <a:defRPr/>
            </a:pPr>
            <a:r>
              <a:rPr lang="en-US" dirty="0" smtClean="0"/>
              <a:t>Benefits:</a:t>
            </a:r>
          </a:p>
          <a:p>
            <a:pPr marL="457200" indent="-457200">
              <a:buFont typeface="+mj-lt"/>
              <a:buAutoNum type="arabicPeriod"/>
              <a:defRPr/>
            </a:pPr>
            <a:r>
              <a:rPr lang="en-US" sz="3000" dirty="0" smtClean="0"/>
              <a:t>Reduces fat from waist, back and specially from abdominal region.</a:t>
            </a:r>
          </a:p>
          <a:p>
            <a:pPr marL="457200" indent="-457200">
              <a:buFont typeface="+mj-lt"/>
              <a:buAutoNum type="arabicPeriod"/>
              <a:defRPr/>
            </a:pPr>
            <a:r>
              <a:rPr lang="en-US" sz="3000" dirty="0" smtClean="0"/>
              <a:t>Increased flexibility of spine.</a:t>
            </a:r>
          </a:p>
          <a:p>
            <a:pPr marL="457200" indent="-457200">
              <a:buFont typeface="+mj-lt"/>
              <a:buAutoNum type="arabicPeriod"/>
              <a:defRPr/>
            </a:pPr>
            <a:r>
              <a:rPr lang="en-US" sz="3000" dirty="0" smtClean="0"/>
              <a:t>Increases exercise tolerance; helpful in exercise induced asthma.</a:t>
            </a:r>
          </a:p>
          <a:p>
            <a:pPr marL="457200" indent="-457200">
              <a:buFont typeface="+mj-lt"/>
              <a:buAutoNum type="arabicPeriod"/>
              <a:defRPr/>
            </a:pPr>
            <a:r>
              <a:rPr lang="en-US" sz="3000" dirty="0" smtClean="0"/>
              <a:t>Expels blocked air from the lungs.</a:t>
            </a:r>
          </a:p>
          <a:p>
            <a:pPr marL="457200" indent="-457200">
              <a:buFont typeface="+mj-lt"/>
              <a:buAutoNum type="arabicPeriod"/>
              <a:defRPr/>
            </a:pPr>
            <a:r>
              <a:rPr lang="en-US" sz="3000" dirty="0" smtClean="0"/>
              <a:t>Expels phlegm from the air ways.</a:t>
            </a:r>
          </a:p>
          <a:p>
            <a:pPr marL="457200" indent="-457200">
              <a:buFont typeface="+mj-lt"/>
              <a:buAutoNum type="arabicPeriod"/>
              <a:defRPr/>
            </a:pPr>
            <a:r>
              <a:rPr lang="en-US" sz="3000" dirty="0" smtClean="0"/>
              <a:t>Harmonize flow of Prana.</a:t>
            </a:r>
          </a:p>
          <a:p>
            <a:pPr marL="457200" indent="-457200">
              <a:buFont typeface="+mj-lt"/>
              <a:buAutoNum type="arabicPeriod"/>
              <a:defRPr/>
            </a:pPr>
            <a:r>
              <a:rPr lang="en-US" sz="3000" dirty="0" smtClean="0"/>
              <a:t>Calms down the mind.</a:t>
            </a:r>
          </a:p>
          <a:p>
            <a:endParaRPr lang="en-US" dirty="0"/>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720" y="304800"/>
            <a:ext cx="7498080" cy="1143000"/>
          </a:xfrm>
        </p:spPr>
        <p:txBody>
          <a:bodyPr>
            <a:normAutofit fontScale="90000"/>
          </a:bodyPr>
          <a:lstStyle/>
          <a:p>
            <a:r>
              <a:rPr lang="en-US" sz="4400" dirty="0" smtClean="0"/>
              <a:t>3. 	SIDE BENDING</a:t>
            </a:r>
            <a:r>
              <a:rPr lang="en-US" sz="4400" kern="10" spc="720" dirty="0" smtClean="0">
                <a:ln w="9525">
                  <a:noFill/>
                  <a:round/>
                  <a:headEnd/>
                  <a:tailEnd/>
                </a:ln>
                <a:solidFill>
                  <a:srgbClr val="0000FF"/>
                </a:solidFill>
                <a:effectLst>
                  <a:outerShdw dist="45791" dir="3378596" algn="ctr" rotWithShape="0">
                    <a:srgbClr val="4D4D4D">
                      <a:alpha val="79999"/>
                    </a:srgbClr>
                  </a:outerShdw>
                </a:effectLst>
                <a:latin typeface="Arial Black"/>
              </a:rPr>
              <a:t/>
            </a:r>
            <a:br>
              <a:rPr lang="en-US" sz="4400" kern="10" spc="720" dirty="0" smtClean="0">
                <a:ln w="9525">
                  <a:noFill/>
                  <a:round/>
                  <a:headEnd/>
                  <a:tailEnd/>
                </a:ln>
                <a:solidFill>
                  <a:srgbClr val="0000FF"/>
                </a:solidFill>
                <a:effectLst>
                  <a:outerShdw dist="45791" dir="3378596" algn="ctr" rotWithShape="0">
                    <a:srgbClr val="4D4D4D">
                      <a:alpha val="79999"/>
                    </a:srgbClr>
                  </a:outerShdw>
                </a:effectLst>
                <a:latin typeface="Arial Black"/>
              </a:rPr>
            </a:br>
            <a:endParaRPr lang="en-US" dirty="0"/>
          </a:p>
        </p:txBody>
      </p:sp>
      <p:sp>
        <p:nvSpPr>
          <p:cNvPr id="3" name="Content Placeholder 2"/>
          <p:cNvSpPr>
            <a:spLocks noGrp="1"/>
          </p:cNvSpPr>
          <p:nvPr>
            <p:ph idx="1"/>
          </p:nvPr>
        </p:nvSpPr>
        <p:spPr/>
        <p:txBody>
          <a:bodyPr/>
          <a:lstStyle/>
          <a:p>
            <a:pPr>
              <a:defRPr/>
            </a:pPr>
            <a:r>
              <a:rPr lang="en-US" dirty="0" smtClean="0"/>
              <a:t>Sthiti	:  Tadasana</a:t>
            </a:r>
          </a:p>
          <a:p>
            <a:pPr>
              <a:defRPr/>
            </a:pPr>
            <a:r>
              <a:rPr lang="en-US" dirty="0" smtClean="0"/>
              <a:t>Relax	:  Sithila Tadasana</a:t>
            </a:r>
          </a:p>
          <a:p>
            <a:endParaRPr lang="en-US" dirty="0" smtClean="0"/>
          </a:p>
          <a:p>
            <a:pPr>
              <a:buNone/>
            </a:pPr>
            <a:r>
              <a:rPr lang="en-US" sz="2800" dirty="0" smtClean="0"/>
              <a:t>Note</a:t>
            </a:r>
          </a:p>
          <a:p>
            <a:pPr marL="596646" indent="-514350">
              <a:buFont typeface="+mj-lt"/>
              <a:buAutoNum type="arabicPeriod"/>
            </a:pPr>
            <a:r>
              <a:rPr lang="en-US" sz="2800" dirty="0" smtClean="0"/>
              <a:t>Legs about one meter apart.</a:t>
            </a:r>
          </a:p>
          <a:p>
            <a:pPr marL="596646" indent="-514350">
              <a:buFont typeface="+mj-lt"/>
              <a:buAutoNum type="arabicPeriod"/>
            </a:pPr>
            <a:r>
              <a:rPr lang="en-US" sz="2800" dirty="0" smtClean="0"/>
              <a:t>Avoid forward or backward bending.</a:t>
            </a:r>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sz="3000" dirty="0" smtClean="0"/>
              <a:t>Benefits:</a:t>
            </a:r>
          </a:p>
          <a:p>
            <a:pPr>
              <a:buFont typeface="Arial" charset="0"/>
              <a:buAutoNum type="arabicPeriod"/>
            </a:pPr>
            <a:r>
              <a:rPr lang="en-US" sz="3000" dirty="0" smtClean="0"/>
              <a:t>Open up the airways  of middle lobes of lungs.</a:t>
            </a:r>
          </a:p>
          <a:p>
            <a:pPr>
              <a:buFont typeface="Arial" charset="0"/>
              <a:buAutoNum type="arabicPeriod"/>
            </a:pPr>
            <a:r>
              <a:rPr lang="en-US" sz="3000" dirty="0" smtClean="0"/>
              <a:t>Calms down the mind.</a:t>
            </a:r>
          </a:p>
          <a:p>
            <a:pPr>
              <a:buFont typeface="Arial" charset="0"/>
              <a:buAutoNum type="arabicPeriod"/>
            </a:pPr>
            <a:r>
              <a:rPr lang="en-US" sz="3000" dirty="0" smtClean="0"/>
              <a:t>Strengthens middle part of chest.</a:t>
            </a:r>
          </a:p>
          <a:p>
            <a:pPr>
              <a:buFont typeface="Arial" charset="0"/>
              <a:buAutoNum type="arabicPeriod"/>
            </a:pPr>
            <a:r>
              <a:rPr lang="en-US" sz="3000" dirty="0" smtClean="0"/>
              <a:t>Empties middle and upper part of lungs.</a:t>
            </a:r>
          </a:p>
          <a:p>
            <a:pPr>
              <a:buFont typeface="Arial" charset="0"/>
              <a:buAutoNum type="arabicPeriod"/>
            </a:pPr>
            <a:r>
              <a:rPr lang="en-US" sz="3000" dirty="0" smtClean="0"/>
              <a:t>Stimulates middle lobe of the lungs.</a:t>
            </a:r>
          </a:p>
          <a:p>
            <a:endParaRPr lang="en-US" dirty="0"/>
          </a:p>
        </p:txBody>
      </p:sp>
    </p:spTree>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8080" cy="1143000"/>
          </a:xfrm>
        </p:spPr>
        <p:txBody>
          <a:bodyPr>
            <a:normAutofit/>
          </a:bodyPr>
          <a:lstStyle/>
          <a:p>
            <a:r>
              <a:rPr lang="en-US" sz="4000" dirty="0" smtClean="0"/>
              <a:t>4. 	TWISTING</a:t>
            </a:r>
          </a:p>
        </p:txBody>
      </p:sp>
      <p:sp>
        <p:nvSpPr>
          <p:cNvPr id="3" name="Content Placeholder 2"/>
          <p:cNvSpPr>
            <a:spLocks noGrp="1"/>
          </p:cNvSpPr>
          <p:nvPr>
            <p:ph idx="1"/>
          </p:nvPr>
        </p:nvSpPr>
        <p:spPr>
          <a:xfrm>
            <a:off x="1435608" y="1295400"/>
            <a:ext cx="7498080" cy="5334000"/>
          </a:xfrm>
        </p:spPr>
        <p:txBody>
          <a:bodyPr>
            <a:normAutofit lnSpcReduction="10000"/>
          </a:bodyPr>
          <a:lstStyle/>
          <a:p>
            <a:pPr>
              <a:defRPr/>
            </a:pPr>
            <a:r>
              <a:rPr lang="en-US" sz="3000" dirty="0" smtClean="0"/>
              <a:t>Sthiti	:  Tadasana</a:t>
            </a:r>
          </a:p>
          <a:p>
            <a:pPr>
              <a:defRPr/>
            </a:pPr>
            <a:r>
              <a:rPr lang="en-US" sz="3000" dirty="0" smtClean="0"/>
              <a:t>Relax	:  Sithila Tadasana</a:t>
            </a:r>
          </a:p>
          <a:p>
            <a:pPr marL="514350" indent="-514350">
              <a:buNone/>
            </a:pPr>
            <a:endParaRPr lang="en-US" sz="3000" dirty="0" smtClean="0"/>
          </a:p>
          <a:p>
            <a:pPr marL="514350" indent="-514350">
              <a:buNone/>
            </a:pPr>
            <a:r>
              <a:rPr lang="en-US" sz="2800" dirty="0" smtClean="0"/>
              <a:t>Note</a:t>
            </a:r>
          </a:p>
          <a:p>
            <a:pPr marL="514350" indent="-514350">
              <a:buFont typeface="Arial" charset="0"/>
              <a:buAutoNum type="arabicPeriod"/>
            </a:pPr>
            <a:r>
              <a:rPr lang="en-US" sz="2800" dirty="0" smtClean="0"/>
              <a:t>Legs to be firm on the ground.</a:t>
            </a:r>
          </a:p>
          <a:p>
            <a:pPr marL="514350" indent="-514350">
              <a:buFont typeface="Arial" charset="0"/>
              <a:buAutoNum type="arabicPeriod"/>
            </a:pPr>
            <a:r>
              <a:rPr lang="en-US" sz="2800" dirty="0" smtClean="0"/>
              <a:t>While twisting side to side, look at the side of the finger.</a:t>
            </a:r>
          </a:p>
          <a:p>
            <a:pPr marL="514350" indent="-514350">
              <a:buFont typeface="Arial" charset="0"/>
              <a:buAutoNum type="arabicPeriod"/>
            </a:pPr>
            <a:r>
              <a:rPr lang="en-US" sz="2800" dirty="0" smtClean="0"/>
              <a:t>All twisting should be above the waist level. </a:t>
            </a:r>
          </a:p>
          <a:p>
            <a:pPr marL="514350" indent="-514350">
              <a:buFont typeface="Arial" charset="0"/>
              <a:buAutoNum type="arabicPeriod"/>
            </a:pPr>
            <a:r>
              <a:rPr lang="en-US" sz="2800" dirty="0" smtClean="0"/>
              <a:t>Keep the body below the waist, straight and firm.</a:t>
            </a:r>
          </a:p>
          <a:p>
            <a:pPr marL="514350" indent="-514350">
              <a:buFont typeface="Arial" charset="0"/>
              <a:buAutoNum type="arabicPeriod"/>
            </a:pPr>
            <a:r>
              <a:rPr lang="en-US" sz="2800" dirty="0" smtClean="0"/>
              <a:t>Do not bend the knees</a:t>
            </a:r>
            <a:endParaRPr lang="en-US" sz="2800" dirty="0" smtClean="0">
              <a:solidFill>
                <a:srgbClr val="CC00FF"/>
              </a:solidFill>
            </a:endParaRPr>
          </a:p>
        </p:txBody>
      </p:sp>
    </p:spTree>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defRPr/>
            </a:pPr>
            <a:r>
              <a:rPr lang="en-US" sz="3000" dirty="0" smtClean="0"/>
              <a:t>Benefits:</a:t>
            </a:r>
          </a:p>
          <a:p>
            <a:pPr marL="457200" indent="-457200">
              <a:buFont typeface="+mj-lt"/>
              <a:buAutoNum type="arabicPeriod"/>
              <a:defRPr/>
            </a:pPr>
            <a:r>
              <a:rPr lang="en-US" sz="3000" dirty="0" smtClean="0"/>
              <a:t>Reduces fat from the waist and abdomen.</a:t>
            </a:r>
          </a:p>
          <a:p>
            <a:pPr marL="457200" indent="-457200">
              <a:buFont typeface="+mj-lt"/>
              <a:buAutoNum type="arabicPeriod"/>
              <a:defRPr/>
            </a:pPr>
            <a:r>
              <a:rPr lang="en-US" sz="3000" dirty="0" smtClean="0"/>
              <a:t>Increases flexibility of spine.</a:t>
            </a:r>
          </a:p>
          <a:p>
            <a:endParaRPr lang="en-US" dirty="0"/>
          </a:p>
        </p:txBody>
      </p: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98080" cy="1143000"/>
          </a:xfrm>
        </p:spPr>
        <p:txBody>
          <a:bodyPr>
            <a:normAutofit fontScale="90000"/>
          </a:bodyPr>
          <a:lstStyle/>
          <a:p>
            <a:r>
              <a:rPr lang="en-US" sz="4400" dirty="0" smtClean="0"/>
              <a:t>5.	PAVANAMUKTASANA KRIYA</a:t>
            </a:r>
            <a:endParaRPr lang="en-US" dirty="0"/>
          </a:p>
        </p:txBody>
      </p:sp>
      <p:sp>
        <p:nvSpPr>
          <p:cNvPr id="3" name="Content Placeholder 2"/>
          <p:cNvSpPr>
            <a:spLocks noGrp="1"/>
          </p:cNvSpPr>
          <p:nvPr>
            <p:ph idx="1"/>
          </p:nvPr>
        </p:nvSpPr>
        <p:spPr>
          <a:xfrm>
            <a:off x="1435608" y="1447800"/>
            <a:ext cx="7498080" cy="5029200"/>
          </a:xfrm>
        </p:spPr>
        <p:txBody>
          <a:bodyPr>
            <a:normAutofit fontScale="85000" lnSpcReduction="20000"/>
          </a:bodyPr>
          <a:lstStyle/>
          <a:p>
            <a:r>
              <a:rPr lang="en-US" dirty="0" smtClean="0"/>
              <a:t>Shiti	: Supine Posture</a:t>
            </a:r>
          </a:p>
          <a:p>
            <a:r>
              <a:rPr lang="en-US" dirty="0" smtClean="0"/>
              <a:t>Relax	: Savasana</a:t>
            </a:r>
          </a:p>
          <a:p>
            <a:r>
              <a:rPr lang="en-US" dirty="0" smtClean="0"/>
              <a:t>Stage  I 	: Leg  Rotation</a:t>
            </a:r>
          </a:p>
          <a:p>
            <a:r>
              <a:rPr lang="en-US" dirty="0" smtClean="0"/>
              <a:t>Stage  II	: Rocking And Rolling</a:t>
            </a:r>
          </a:p>
          <a:p>
            <a:pPr marL="342900" indent="-342900">
              <a:buNone/>
            </a:pPr>
            <a:endParaRPr lang="en-US" dirty="0" smtClean="0"/>
          </a:p>
          <a:p>
            <a:pPr marL="342900" indent="-342900">
              <a:buNone/>
            </a:pPr>
            <a:r>
              <a:rPr lang="en-US" dirty="0" smtClean="0"/>
              <a:t>Note</a:t>
            </a:r>
          </a:p>
          <a:p>
            <a:pPr marL="514350" indent="-514350">
              <a:buFont typeface="+mj-lt"/>
              <a:buAutoNum type="arabicPeriod"/>
            </a:pPr>
            <a:r>
              <a:rPr lang="en-US" dirty="0" smtClean="0"/>
              <a:t>Try to draw as big a circle as possible while rotating.</a:t>
            </a:r>
          </a:p>
          <a:p>
            <a:pPr marL="514350" indent="-514350">
              <a:buFont typeface="+mj-lt"/>
              <a:buAutoNum type="arabicPeriod"/>
            </a:pPr>
            <a:r>
              <a:rPr lang="en-US" dirty="0" smtClean="0"/>
              <a:t>Maintain the compression around the abdomen to have the best result.</a:t>
            </a:r>
          </a:p>
          <a:p>
            <a:pPr marL="514350" indent="-514350">
              <a:buFont typeface="+mj-lt"/>
              <a:buAutoNum type="arabicPeriod"/>
            </a:pPr>
            <a:r>
              <a:rPr lang="en-US" dirty="0" smtClean="0"/>
              <a:t>Do not bend the leg at the knee, which is being rotated.</a:t>
            </a:r>
          </a:p>
          <a:p>
            <a:endParaRPr lang="en-US" dirty="0"/>
          </a:p>
        </p:txBody>
      </p:sp>
    </p:spTree>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None/>
            </a:pPr>
            <a:r>
              <a:rPr lang="en-US" sz="3000" dirty="0" smtClean="0"/>
              <a:t>Benefits:</a:t>
            </a:r>
          </a:p>
          <a:p>
            <a:pPr>
              <a:buFont typeface="Arial" charset="0"/>
              <a:buAutoNum type="arabicPeriod"/>
            </a:pPr>
            <a:r>
              <a:rPr lang="en-US" sz="3000" dirty="0" smtClean="0"/>
              <a:t>Reduces the abdominal fat.</a:t>
            </a:r>
          </a:p>
          <a:p>
            <a:pPr>
              <a:buFont typeface="Arial" charset="0"/>
              <a:buAutoNum type="arabicPeriod"/>
            </a:pPr>
            <a:r>
              <a:rPr lang="en-US" sz="3000" dirty="0" smtClean="0"/>
              <a:t>Releases the gas accumulated in digestive tract and improves digestion.</a:t>
            </a:r>
          </a:p>
          <a:p>
            <a:pPr>
              <a:buFont typeface="Arial" charset="0"/>
              <a:buAutoNum type="arabicPeriod"/>
            </a:pPr>
            <a:r>
              <a:rPr lang="en-US" sz="3000" dirty="0" smtClean="0"/>
              <a:t>Improves appetite.</a:t>
            </a:r>
          </a:p>
          <a:p>
            <a:pPr>
              <a:buFont typeface="Arial" charset="0"/>
              <a:buAutoNum type="arabicPeriod"/>
            </a:pPr>
            <a:r>
              <a:rPr lang="en-US" sz="3000" dirty="0" smtClean="0"/>
              <a:t>Prevents constipation.</a:t>
            </a:r>
          </a:p>
          <a:p>
            <a:pPr>
              <a:buFont typeface="Arial" charset="0"/>
              <a:buAutoNum type="arabicPeriod"/>
            </a:pPr>
            <a:r>
              <a:rPr lang="en-US" sz="3000" dirty="0" smtClean="0"/>
              <a:t>Releases Prana blocks.</a:t>
            </a:r>
          </a:p>
        </p:txBody>
      </p:sp>
    </p:spTree>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8610600" cy="1143000"/>
          </a:xfrm>
        </p:spPr>
        <p:txBody>
          <a:bodyPr>
            <a:normAutofit/>
          </a:bodyPr>
          <a:lstStyle/>
          <a:p>
            <a:r>
              <a:rPr lang="en-US" sz="4000" dirty="0" smtClean="0"/>
              <a:t>Q R T (Quick Relaxation Technique)</a:t>
            </a:r>
          </a:p>
        </p:txBody>
      </p:sp>
      <p:sp>
        <p:nvSpPr>
          <p:cNvPr id="3" name="Content Placeholder 2"/>
          <p:cNvSpPr>
            <a:spLocks noGrp="1"/>
          </p:cNvSpPr>
          <p:nvPr>
            <p:ph idx="1"/>
          </p:nvPr>
        </p:nvSpPr>
        <p:spPr>
          <a:xfrm>
            <a:off x="1435608" y="1524000"/>
            <a:ext cx="7498080" cy="5410200"/>
          </a:xfrm>
        </p:spPr>
        <p:txBody>
          <a:bodyPr>
            <a:normAutofit/>
          </a:bodyPr>
          <a:lstStyle/>
          <a:p>
            <a:pPr marL="0" indent="0">
              <a:buNone/>
            </a:pPr>
            <a:r>
              <a:rPr lang="en-US" sz="3000" i="1" dirty="0" smtClean="0"/>
              <a:t>Stage I- Observation</a:t>
            </a:r>
          </a:p>
          <a:p>
            <a:pPr marL="246888" lvl="2" indent="0">
              <a:buNone/>
            </a:pPr>
            <a:r>
              <a:rPr lang="en-US" sz="2600" dirty="0" smtClean="0"/>
              <a:t>Observe your abdominal movements.</a:t>
            </a:r>
          </a:p>
          <a:p>
            <a:pPr marL="0" indent="0">
              <a:buNone/>
            </a:pPr>
            <a:r>
              <a:rPr lang="en-US" sz="3000" i="1" dirty="0" smtClean="0"/>
              <a:t>Stage II- Recognition</a:t>
            </a:r>
          </a:p>
          <a:p>
            <a:pPr marL="246888" lvl="2" indent="0">
              <a:buNone/>
            </a:pPr>
            <a:r>
              <a:rPr lang="en-US" sz="2600" dirty="0" smtClean="0"/>
              <a:t>Synchronize your abdominal movements with your breathing.</a:t>
            </a:r>
          </a:p>
          <a:p>
            <a:pPr marL="0" indent="0">
              <a:buNone/>
            </a:pPr>
            <a:r>
              <a:rPr lang="en-US" sz="3000" i="1" dirty="0" smtClean="0"/>
              <a:t>Stage III- Sensitization</a:t>
            </a:r>
          </a:p>
          <a:p>
            <a:pPr marL="246888" lvl="2" indent="0">
              <a:buNone/>
            </a:pPr>
            <a:r>
              <a:rPr lang="en-US" sz="2600" dirty="0" smtClean="0"/>
              <a:t>Feel the relaxation and fresh energy in the body.  Also, feel the temperature of the air as well as the feeling of the breath.</a:t>
            </a:r>
          </a:p>
          <a:p>
            <a:endParaRPr lang="en-US" sz="4000"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Tree>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 name="Picture 2" descr="D:\DDE Design - Workspace\Photos\surset\DSC01169.JPG"/>
          <p:cNvPicPr>
            <a:picLocks noChangeAspect="1" noChangeArrowheads="1"/>
          </p:cNvPicPr>
          <p:nvPr/>
        </p:nvPicPr>
        <p:blipFill>
          <a:blip r:embed="rId2" cstate="print"/>
          <a:srcRect/>
          <a:stretch>
            <a:fillRect/>
          </a:stretch>
        </p:blipFill>
        <p:spPr bwMode="auto">
          <a:xfrm>
            <a:off x="-1143000" y="0"/>
            <a:ext cx="12192000" cy="6858000"/>
          </a:xfrm>
          <a:prstGeom prst="rect">
            <a:avLst/>
          </a:prstGeom>
          <a:noFill/>
        </p:spPr>
      </p:pic>
    </p:spTree>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Suryanamaskar</a:t>
            </a:r>
          </a:p>
        </p:txBody>
      </p:sp>
      <p:sp>
        <p:nvSpPr>
          <p:cNvPr id="3" name="Content Placeholder 2"/>
          <p:cNvSpPr>
            <a:spLocks noGrp="1"/>
          </p:cNvSpPr>
          <p:nvPr>
            <p:ph idx="1"/>
          </p:nvPr>
        </p:nvSpPr>
        <p:spPr/>
        <p:txBody>
          <a:bodyPr>
            <a:normAutofit fontScale="92500" lnSpcReduction="10000"/>
          </a:bodyPr>
          <a:lstStyle/>
          <a:p>
            <a:pPr>
              <a:buNone/>
              <a:defRPr/>
            </a:pPr>
            <a:r>
              <a:rPr lang="en-US" b="1" dirty="0" smtClean="0"/>
              <a:t>Prayer</a:t>
            </a:r>
          </a:p>
          <a:p>
            <a:pPr algn="ctr">
              <a:buNone/>
              <a:defRPr/>
            </a:pPr>
            <a:r>
              <a:rPr lang="en-US" b="1" i="1" dirty="0" smtClean="0"/>
              <a:t>	“Hiranmayena Patrena </a:t>
            </a:r>
          </a:p>
          <a:p>
            <a:pPr algn="ctr">
              <a:buNone/>
              <a:defRPr/>
            </a:pPr>
            <a:r>
              <a:rPr lang="en-US" b="1" i="1" dirty="0" smtClean="0"/>
              <a:t>	Satyasyapihitam Mukham</a:t>
            </a:r>
          </a:p>
          <a:p>
            <a:pPr algn="ctr">
              <a:buNone/>
              <a:defRPr/>
            </a:pPr>
            <a:r>
              <a:rPr lang="en-US" b="1" i="1" dirty="0" smtClean="0"/>
              <a:t>	Tat tvam Pusan Apavrnu</a:t>
            </a:r>
          </a:p>
          <a:p>
            <a:pPr algn="ctr">
              <a:buNone/>
              <a:defRPr/>
            </a:pPr>
            <a:r>
              <a:rPr lang="en-US" b="1" i="1" dirty="0" smtClean="0"/>
              <a:t>	Satya Dharmaya Drstaye”</a:t>
            </a:r>
          </a:p>
          <a:p>
            <a:pPr algn="ctr">
              <a:buNone/>
              <a:defRPr/>
            </a:pPr>
            <a:endParaRPr lang="en-US" b="1" i="1" dirty="0" smtClean="0"/>
          </a:p>
          <a:p>
            <a:pPr>
              <a:buNone/>
              <a:defRPr/>
            </a:pPr>
            <a:r>
              <a:rPr lang="en-US" b="1" dirty="0" smtClean="0"/>
              <a:t>Meaning:</a:t>
            </a:r>
          </a:p>
          <a:p>
            <a:pPr>
              <a:buNone/>
              <a:defRPr/>
            </a:pPr>
            <a:r>
              <a:rPr lang="en-US" i="1" dirty="0" smtClean="0"/>
              <a:t>	</a:t>
            </a:r>
            <a:r>
              <a:rPr lang="en-US" dirty="0" smtClean="0"/>
              <a:t>Like a lid to a vessel, O sun your golden orb covers the entrance to truth.  Kindly open the entrance to lead me to truth</a:t>
            </a:r>
            <a:r>
              <a:rPr lang="en-US" i="1" dirty="0" smtClean="0"/>
              <a:t>.</a:t>
            </a:r>
          </a:p>
          <a:p>
            <a:endParaRPr lang="en-US" dirty="0"/>
          </a:p>
        </p:txBody>
      </p:sp>
    </p:spTree>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TIPS</a:t>
            </a:r>
            <a:endParaRPr lang="en-US" sz="6000" dirty="0"/>
          </a:p>
        </p:txBody>
      </p:sp>
      <p:sp>
        <p:nvSpPr>
          <p:cNvPr id="3" name="Content Placeholder 2"/>
          <p:cNvSpPr>
            <a:spLocks noGrp="1"/>
          </p:cNvSpPr>
          <p:nvPr>
            <p:ph idx="1"/>
          </p:nvPr>
        </p:nvSpPr>
        <p:spPr>
          <a:xfrm>
            <a:off x="1435608" y="1447800"/>
            <a:ext cx="7708392" cy="4800600"/>
          </a:xfrm>
        </p:spPr>
        <p:txBody>
          <a:bodyPr/>
          <a:lstStyle/>
          <a:p>
            <a:pPr>
              <a:lnSpc>
                <a:spcPct val="90000"/>
              </a:lnSpc>
            </a:pPr>
            <a:r>
              <a:rPr lang="en-US" sz="3000" dirty="0" smtClean="0"/>
              <a:t>Do at sunrise and sunset, facing the Sun.</a:t>
            </a:r>
          </a:p>
          <a:p>
            <a:pPr>
              <a:lnSpc>
                <a:spcPct val="90000"/>
              </a:lnSpc>
            </a:pPr>
            <a:r>
              <a:rPr lang="en-US" sz="3000" dirty="0" smtClean="0"/>
              <a:t>Practice after loosening exercises and before Asanas.</a:t>
            </a:r>
          </a:p>
          <a:p>
            <a:pPr>
              <a:lnSpc>
                <a:spcPct val="90000"/>
              </a:lnSpc>
            </a:pPr>
            <a:r>
              <a:rPr lang="en-US" sz="3000" dirty="0" smtClean="0"/>
              <a:t>Combination of Yogasana and Pranayama.</a:t>
            </a:r>
          </a:p>
          <a:p>
            <a:pPr>
              <a:lnSpc>
                <a:spcPct val="90000"/>
              </a:lnSpc>
            </a:pPr>
            <a:r>
              <a:rPr lang="en-US" sz="3000" dirty="0" smtClean="0"/>
              <a:t>Two modes of doing Suryanamaskara 12 steps and10 steps.</a:t>
            </a:r>
          </a:p>
          <a:p>
            <a:pPr>
              <a:lnSpc>
                <a:spcPct val="90000"/>
              </a:lnSpc>
            </a:pPr>
            <a:r>
              <a:rPr lang="en-US" sz="3000" dirty="0" smtClean="0"/>
              <a:t>With each round, chant </a:t>
            </a:r>
            <a:r>
              <a:rPr lang="en-US" sz="3000" i="1" dirty="0" smtClean="0"/>
              <a:t>BIJAMANTRA</a:t>
            </a:r>
            <a:r>
              <a:rPr lang="en-US" sz="3000" dirty="0" smtClean="0"/>
              <a:t> with name of the </a:t>
            </a:r>
            <a:r>
              <a:rPr lang="en-US" sz="3000" i="1" dirty="0" smtClean="0"/>
              <a:t>SUNGOD</a:t>
            </a:r>
            <a:r>
              <a:rPr lang="en-US" sz="3000" dirty="0" smtClean="0"/>
              <a:t>.</a:t>
            </a:r>
          </a:p>
          <a:p>
            <a:endParaRPr lang="en-US" dirty="0"/>
          </a:p>
        </p:txBody>
      </p:sp>
    </p:spTree>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BIJA MANTRA</a:t>
            </a:r>
          </a:p>
        </p:txBody>
      </p:sp>
      <p:sp>
        <p:nvSpPr>
          <p:cNvPr id="3" name="Content Placeholder 2"/>
          <p:cNvSpPr>
            <a:spLocks noGrp="1"/>
          </p:cNvSpPr>
          <p:nvPr>
            <p:ph idx="1"/>
          </p:nvPr>
        </p:nvSpPr>
        <p:spPr/>
        <p:txBody>
          <a:bodyPr>
            <a:normAutofit fontScale="55000" lnSpcReduction="20000"/>
          </a:bodyPr>
          <a:lstStyle/>
          <a:p>
            <a:pPr marL="514350" indent="-514350">
              <a:lnSpc>
                <a:spcPct val="120000"/>
              </a:lnSpc>
              <a:buFontTx/>
              <a:buAutoNum type="arabicPeriod"/>
            </a:pPr>
            <a:r>
              <a:rPr lang="en-US" sz="3900" dirty="0" smtClean="0"/>
              <a:t>Aum Hram Mitraya Namah</a:t>
            </a:r>
          </a:p>
          <a:p>
            <a:pPr marL="514350" indent="-514350">
              <a:lnSpc>
                <a:spcPct val="120000"/>
              </a:lnSpc>
              <a:buFontTx/>
              <a:buAutoNum type="arabicPeriod"/>
            </a:pPr>
            <a:r>
              <a:rPr lang="en-US" sz="3900" dirty="0" smtClean="0"/>
              <a:t>Aum Hrim Ravaye Namah</a:t>
            </a:r>
          </a:p>
          <a:p>
            <a:pPr marL="514350" indent="-514350">
              <a:lnSpc>
                <a:spcPct val="120000"/>
              </a:lnSpc>
              <a:buFontTx/>
              <a:buAutoNum type="arabicPeriod"/>
            </a:pPr>
            <a:r>
              <a:rPr lang="en-US" sz="3900" dirty="0" smtClean="0"/>
              <a:t>Aum Hrum Suryaya Namah</a:t>
            </a:r>
          </a:p>
          <a:p>
            <a:pPr marL="514350" indent="-514350">
              <a:lnSpc>
                <a:spcPct val="120000"/>
              </a:lnSpc>
              <a:buFontTx/>
              <a:buAutoNum type="arabicPeriod"/>
            </a:pPr>
            <a:r>
              <a:rPr lang="en-US" sz="3900" dirty="0" smtClean="0"/>
              <a:t>Aum Hraim Bhanave Namah</a:t>
            </a:r>
          </a:p>
          <a:p>
            <a:pPr marL="514350" indent="-514350">
              <a:lnSpc>
                <a:spcPct val="120000"/>
              </a:lnSpc>
              <a:buFontTx/>
              <a:buAutoNum type="arabicPeriod"/>
            </a:pPr>
            <a:r>
              <a:rPr lang="en-US" sz="3900" dirty="0" smtClean="0"/>
              <a:t>Aum Hroum Khagaya Namah</a:t>
            </a:r>
          </a:p>
          <a:p>
            <a:pPr marL="514350" indent="-514350">
              <a:lnSpc>
                <a:spcPct val="120000"/>
              </a:lnSpc>
              <a:buFontTx/>
              <a:buAutoNum type="arabicPeriod"/>
            </a:pPr>
            <a:r>
              <a:rPr lang="en-US" sz="3900" dirty="0" smtClean="0"/>
              <a:t>Aum Hrah Pusne Namah</a:t>
            </a:r>
          </a:p>
          <a:p>
            <a:pPr marL="514350" indent="-514350">
              <a:lnSpc>
                <a:spcPct val="120000"/>
              </a:lnSpc>
              <a:buFontTx/>
              <a:buAutoNum type="arabicPeriod"/>
            </a:pPr>
            <a:r>
              <a:rPr lang="en-US" sz="3900" dirty="0" smtClean="0"/>
              <a:t>Aum Hram Hiranyagarbhaya Namah</a:t>
            </a:r>
          </a:p>
          <a:p>
            <a:pPr marL="514350" indent="-514350">
              <a:lnSpc>
                <a:spcPct val="120000"/>
              </a:lnSpc>
              <a:buFontTx/>
              <a:buAutoNum type="arabicPeriod"/>
            </a:pPr>
            <a:r>
              <a:rPr lang="en-US" sz="3900" dirty="0" smtClean="0"/>
              <a:t>Aum Hrm Maricaye Namah</a:t>
            </a:r>
          </a:p>
          <a:p>
            <a:pPr marL="514350" indent="-514350">
              <a:lnSpc>
                <a:spcPct val="120000"/>
              </a:lnSpc>
              <a:buFontTx/>
              <a:buAutoNum type="arabicPeriod"/>
            </a:pPr>
            <a:r>
              <a:rPr lang="en-US" sz="3900" dirty="0" smtClean="0"/>
              <a:t>Aum Hrum Adityaya Namah</a:t>
            </a:r>
          </a:p>
          <a:p>
            <a:pPr marL="514350" indent="-514350">
              <a:lnSpc>
                <a:spcPct val="120000"/>
              </a:lnSpc>
              <a:buFontTx/>
              <a:buAutoNum type="arabicPeriod"/>
            </a:pPr>
            <a:r>
              <a:rPr lang="en-US" sz="3900" dirty="0" smtClean="0"/>
              <a:t>Aum Hraim Savitre Namah</a:t>
            </a:r>
          </a:p>
          <a:p>
            <a:pPr marL="514350" indent="-514350">
              <a:lnSpc>
                <a:spcPct val="120000"/>
              </a:lnSpc>
              <a:buFontTx/>
              <a:buAutoNum type="arabicPeriod"/>
            </a:pPr>
            <a:r>
              <a:rPr lang="en-US" sz="3900" dirty="0" smtClean="0"/>
              <a:t>Aum Hroum Arkaya Namah</a:t>
            </a:r>
          </a:p>
          <a:p>
            <a:pPr marL="514350" indent="-514350">
              <a:lnSpc>
                <a:spcPct val="120000"/>
              </a:lnSpc>
              <a:buFontTx/>
              <a:buAutoNum type="arabicPeriod"/>
            </a:pPr>
            <a:r>
              <a:rPr lang="en-US" sz="3900" dirty="0" smtClean="0"/>
              <a:t>Aum Hrah Bhaskaraya Namah</a:t>
            </a:r>
          </a:p>
          <a:p>
            <a:endParaRPr lang="en-US" dirty="0"/>
          </a:p>
        </p:txBody>
      </p:sp>
    </p:spTree>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FontTx/>
              <a:buNone/>
            </a:pPr>
            <a:r>
              <a:rPr lang="en-US" dirty="0" smtClean="0"/>
              <a:t>Benefits:</a:t>
            </a:r>
          </a:p>
          <a:p>
            <a:pPr marL="596646" indent="-514350">
              <a:buFont typeface="+mj-lt"/>
              <a:buAutoNum type="arabicPeriod"/>
            </a:pPr>
            <a:r>
              <a:rPr lang="en-US" dirty="0" smtClean="0"/>
              <a:t>Increases flexibility of the body.</a:t>
            </a:r>
          </a:p>
          <a:p>
            <a:pPr marL="596646" indent="-514350">
              <a:buFont typeface="+mj-lt"/>
              <a:buAutoNum type="arabicPeriod"/>
            </a:pPr>
            <a:r>
              <a:rPr lang="en-US" dirty="0" smtClean="0"/>
              <a:t>Tones muscles.</a:t>
            </a:r>
          </a:p>
          <a:p>
            <a:pPr marL="596646" indent="-514350">
              <a:buFont typeface="+mj-lt"/>
              <a:buAutoNum type="arabicPeriod"/>
            </a:pPr>
            <a:r>
              <a:rPr lang="en-US" dirty="0" smtClean="0"/>
              <a:t>Improves circulation.</a:t>
            </a:r>
          </a:p>
          <a:p>
            <a:pPr marL="596646" indent="-514350">
              <a:buFont typeface="+mj-lt"/>
              <a:buAutoNum type="arabicPeriod"/>
            </a:pPr>
            <a:r>
              <a:rPr lang="en-US" dirty="0" smtClean="0"/>
              <a:t>Harmonize breathing.</a:t>
            </a:r>
          </a:p>
          <a:p>
            <a:pPr marL="596646" indent="-514350">
              <a:buFont typeface="+mj-lt"/>
              <a:buAutoNum type="arabicPeriod"/>
            </a:pPr>
            <a:r>
              <a:rPr lang="en-US" dirty="0" smtClean="0"/>
              <a:t>Releases Prana blocks.</a:t>
            </a:r>
          </a:p>
          <a:p>
            <a:pPr marL="596646" indent="-514350">
              <a:buFont typeface="+mj-lt"/>
              <a:buAutoNum type="arabicPeriod"/>
            </a:pPr>
            <a:r>
              <a:rPr lang="en-US" dirty="0" smtClean="0"/>
              <a:t>Prepares for Asanas and Pranayama. </a:t>
            </a:r>
          </a:p>
          <a:p>
            <a:endParaRPr lang="en-US" dirty="0"/>
          </a:p>
        </p:txBody>
      </p:sp>
    </p:spTree>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6700" dirty="0" smtClean="0"/>
              <a:t>ASANAS</a:t>
            </a:r>
            <a:r>
              <a:rPr lang="en-US" sz="44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r>
            <a:br>
              <a:rPr lang="en-US" sz="44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br>
            <a:endParaRPr lang="en-US" dirty="0"/>
          </a:p>
        </p:txBody>
      </p:sp>
      <p:sp>
        <p:nvSpPr>
          <p:cNvPr id="3" name="Content Placeholder 2"/>
          <p:cNvSpPr>
            <a:spLocks noGrp="1"/>
          </p:cNvSpPr>
          <p:nvPr>
            <p:ph idx="1"/>
          </p:nvPr>
        </p:nvSpPr>
        <p:spPr/>
        <p:txBody>
          <a:bodyPr>
            <a:normAutofit/>
          </a:bodyPr>
          <a:lstStyle/>
          <a:p>
            <a:pPr>
              <a:buNone/>
            </a:pPr>
            <a:r>
              <a:rPr lang="en-US" sz="3000" dirty="0" smtClean="0"/>
              <a:t>There are two type of schools of </a:t>
            </a:r>
            <a:r>
              <a:rPr lang="en-US" sz="3000" i="1" dirty="0" smtClean="0"/>
              <a:t>Asana</a:t>
            </a:r>
            <a:r>
              <a:rPr lang="en-US" sz="3000" dirty="0" smtClean="0"/>
              <a:t>.</a:t>
            </a:r>
          </a:p>
          <a:p>
            <a:r>
              <a:rPr lang="en-US" sz="3000" i="1" dirty="0" smtClean="0"/>
              <a:t>Hatha Yoga  </a:t>
            </a:r>
            <a:r>
              <a:rPr lang="en-US" sz="3000" dirty="0" smtClean="0"/>
              <a:t>gives descriptions of </a:t>
            </a:r>
            <a:r>
              <a:rPr lang="en-US" sz="3000" i="1" dirty="0" smtClean="0"/>
              <a:t>Asanas</a:t>
            </a:r>
            <a:r>
              <a:rPr lang="en-US" sz="3000" dirty="0" smtClean="0"/>
              <a:t>. The  schools of </a:t>
            </a:r>
            <a:r>
              <a:rPr lang="en-US" sz="3000" i="1" dirty="0" smtClean="0"/>
              <a:t>Hatha Yoga </a:t>
            </a:r>
            <a:r>
              <a:rPr lang="en-US" sz="3000" dirty="0" smtClean="0"/>
              <a:t>emphasize on Dynamic  </a:t>
            </a:r>
            <a:r>
              <a:rPr lang="en-US" sz="3000" i="1" dirty="0" smtClean="0"/>
              <a:t>Asanas</a:t>
            </a:r>
            <a:r>
              <a:rPr lang="en-US" sz="3000" dirty="0" smtClean="0"/>
              <a:t> and the schools of </a:t>
            </a:r>
            <a:r>
              <a:rPr lang="en-US" sz="3000" i="1" dirty="0" smtClean="0"/>
              <a:t>Patanjali Yoga </a:t>
            </a:r>
            <a:r>
              <a:rPr lang="en-US" sz="3000" dirty="0" smtClean="0"/>
              <a:t>emphasize on Relaxing </a:t>
            </a:r>
            <a:r>
              <a:rPr lang="en-US" sz="3000" i="1" dirty="0" smtClean="0"/>
              <a:t>Asanas</a:t>
            </a:r>
            <a:r>
              <a:rPr lang="en-US" sz="3000" dirty="0" smtClean="0"/>
              <a:t>.</a:t>
            </a:r>
          </a:p>
          <a:p>
            <a:r>
              <a:rPr lang="en-US" sz="3000" dirty="0" smtClean="0"/>
              <a:t>Asana is the one of the limb of Patanjali’s </a:t>
            </a:r>
            <a:r>
              <a:rPr lang="en-US" sz="3000" i="1" dirty="0" smtClean="0"/>
              <a:t>Ashtanga Yoga</a:t>
            </a:r>
            <a:r>
              <a:rPr lang="en-US" sz="3000" dirty="0" smtClean="0"/>
              <a:t>. Patanjali defines </a:t>
            </a:r>
            <a:r>
              <a:rPr lang="en-US" sz="3000" i="1" dirty="0" smtClean="0"/>
              <a:t>Asana</a:t>
            </a:r>
            <a:r>
              <a:rPr lang="en-US" sz="3000" dirty="0" smtClean="0"/>
              <a:t>:  </a:t>
            </a:r>
            <a:r>
              <a:rPr lang="en-US" sz="3000" i="1" dirty="0" smtClean="0"/>
              <a:t>‘Sthira-Sukham Asanam’ </a:t>
            </a:r>
            <a:r>
              <a:rPr lang="en-US" sz="3000" dirty="0" smtClean="0"/>
              <a:t>i.e. The  posture should be steady and comfortable.  </a:t>
            </a:r>
          </a:p>
          <a:p>
            <a:endParaRPr lang="en-US" sz="2800" dirty="0" smtClean="0"/>
          </a:p>
          <a:p>
            <a:endParaRPr lang="en-US" dirty="0"/>
          </a:p>
        </p:txBody>
      </p:sp>
    </p:spTree>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0912" y="76200"/>
            <a:ext cx="8019288" cy="1143000"/>
          </a:xfrm>
        </p:spPr>
        <p:txBody>
          <a:bodyPr>
            <a:noAutofit/>
          </a:bodyPr>
          <a:lstStyle/>
          <a:p>
            <a:r>
              <a:rPr lang="en-US" sz="4000" dirty="0" smtClean="0"/>
              <a:t>Dynamic Asanas (Hatha Yoga School)</a:t>
            </a:r>
          </a:p>
        </p:txBody>
      </p:sp>
      <p:sp>
        <p:nvSpPr>
          <p:cNvPr id="3" name="Content Placeholder 2"/>
          <p:cNvSpPr>
            <a:spLocks noGrp="1"/>
          </p:cNvSpPr>
          <p:nvPr>
            <p:ph idx="1"/>
          </p:nvPr>
        </p:nvSpPr>
        <p:spPr/>
        <p:txBody>
          <a:bodyPr>
            <a:noAutofit/>
          </a:bodyPr>
          <a:lstStyle/>
          <a:p>
            <a:r>
              <a:rPr lang="en-US" sz="3000" dirty="0" smtClean="0"/>
              <a:t>Utilizes flow, repetitions, maintenance with strength (Isometric) in the mode of performance.     </a:t>
            </a:r>
          </a:p>
          <a:p>
            <a:r>
              <a:rPr lang="en-US" sz="3000" dirty="0" smtClean="0"/>
              <a:t>The objective is predominantly shatter the laxity, lethargy and tamas in general.    </a:t>
            </a:r>
          </a:p>
          <a:p>
            <a:r>
              <a:rPr lang="en-US" sz="3000" dirty="0" smtClean="0"/>
              <a:t>By repetitions and flow in actions, it develops the strength of the muscles and the stamina of the organs and systems in the body.  This aids the growth process and hence it is useful in youngsters. </a:t>
            </a:r>
          </a:p>
        </p:txBody>
      </p:sp>
    </p:spTree>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512" y="304800"/>
            <a:ext cx="8324088" cy="1143000"/>
          </a:xfrm>
        </p:spPr>
        <p:txBody>
          <a:bodyPr>
            <a:noAutofit/>
          </a:bodyPr>
          <a:lstStyle/>
          <a:p>
            <a:r>
              <a:rPr lang="en-US" sz="4000" dirty="0" smtClean="0"/>
              <a:t>Relaxing Asanas (Patanjali Yoga School)</a:t>
            </a:r>
          </a:p>
        </p:txBody>
      </p:sp>
      <p:sp>
        <p:nvSpPr>
          <p:cNvPr id="3" name="Content Placeholder 2"/>
          <p:cNvSpPr>
            <a:spLocks noGrp="1"/>
          </p:cNvSpPr>
          <p:nvPr>
            <p:ph idx="1"/>
          </p:nvPr>
        </p:nvSpPr>
        <p:spPr>
          <a:xfrm>
            <a:off x="1435608" y="1676400"/>
            <a:ext cx="7498080" cy="4800600"/>
          </a:xfrm>
        </p:spPr>
        <p:txBody>
          <a:bodyPr/>
          <a:lstStyle/>
          <a:p>
            <a:r>
              <a:rPr lang="en-US" sz="3000" dirty="0" smtClean="0"/>
              <a:t>The relaxing type of asanas emphasizes on mental equipoise through relaxation and effortlessness.   </a:t>
            </a:r>
          </a:p>
          <a:p>
            <a:r>
              <a:rPr lang="en-US" sz="3000" dirty="0" smtClean="0"/>
              <a:t>The objectives are relaxation, slow breathing, calming the mind, energy channelization and conservation and balancing of body functions. </a:t>
            </a:r>
          </a:p>
          <a:p>
            <a:endParaRPr lang="en-US" b="1" dirty="0" smtClean="0"/>
          </a:p>
          <a:p>
            <a:endParaRPr lang="en-US" dirty="0"/>
          </a:p>
        </p:txBody>
      </p:sp>
    </p:spTree>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76200"/>
            <a:ext cx="7498080" cy="1143000"/>
          </a:xfrm>
        </p:spPr>
        <p:txBody>
          <a:bodyPr>
            <a:normAutofit/>
          </a:bodyPr>
          <a:lstStyle/>
          <a:p>
            <a:r>
              <a:rPr lang="en-US" sz="4400" dirty="0" smtClean="0"/>
              <a:t>Stages in Yogasana</a:t>
            </a:r>
            <a:endParaRPr lang="en-US" dirty="0"/>
          </a:p>
        </p:txBody>
      </p:sp>
      <p:sp>
        <p:nvSpPr>
          <p:cNvPr id="3" name="Content Placeholder 2"/>
          <p:cNvSpPr>
            <a:spLocks noGrp="1"/>
          </p:cNvSpPr>
          <p:nvPr>
            <p:ph idx="1"/>
          </p:nvPr>
        </p:nvSpPr>
        <p:spPr>
          <a:xfrm>
            <a:off x="1219200" y="1447800"/>
            <a:ext cx="7714488" cy="5410200"/>
          </a:xfrm>
        </p:spPr>
        <p:txBody>
          <a:bodyPr>
            <a:normAutofit fontScale="77500" lnSpcReduction="20000"/>
          </a:bodyPr>
          <a:lstStyle/>
          <a:p>
            <a:r>
              <a:rPr lang="en-US" sz="3500" dirty="0" smtClean="0"/>
              <a:t>While maintaining an asana, we go through three stages:</a:t>
            </a:r>
          </a:p>
          <a:p>
            <a:endParaRPr lang="en-US" sz="3500" dirty="0" smtClean="0"/>
          </a:p>
          <a:p>
            <a:pPr marL="1172718" lvl="2" indent="-514350">
              <a:buClr>
                <a:schemeClr val="tx1"/>
              </a:buClr>
              <a:buFont typeface="+mj-lt"/>
              <a:buAutoNum type="arabicPeriod"/>
            </a:pPr>
            <a:r>
              <a:rPr lang="en-US" sz="3100" dirty="0" smtClean="0"/>
              <a:t>Sthira (Steadiness)</a:t>
            </a:r>
          </a:p>
          <a:p>
            <a:pPr marL="1172718" lvl="2" indent="-514350">
              <a:buClr>
                <a:schemeClr val="tx1"/>
              </a:buClr>
              <a:buFont typeface="+mj-lt"/>
              <a:buAutoNum type="arabicPeriod"/>
            </a:pPr>
            <a:r>
              <a:rPr lang="en-US" sz="3100" dirty="0" smtClean="0"/>
              <a:t>Cira: (Endurance with relaxation-‘Prayatna-Saithilya’)</a:t>
            </a:r>
          </a:p>
          <a:p>
            <a:pPr marL="1172718" lvl="2" indent="-514350">
              <a:buClr>
                <a:schemeClr val="tx1"/>
              </a:buClr>
              <a:buFont typeface="+mj-lt"/>
              <a:buAutoNum type="arabicPeriod"/>
            </a:pPr>
            <a:r>
              <a:rPr lang="en-US" sz="3100" dirty="0" smtClean="0"/>
              <a:t>Sukha: (Comfortable)</a:t>
            </a:r>
          </a:p>
          <a:p>
            <a:pPr lvl="2">
              <a:buClr>
                <a:schemeClr val="tx1"/>
              </a:buClr>
              <a:buFont typeface="Arial" charset="0"/>
              <a:buAutoNum type="arabicPeriod"/>
            </a:pPr>
            <a:endParaRPr lang="en-US" sz="2700" dirty="0" smtClean="0"/>
          </a:p>
          <a:p>
            <a:r>
              <a:rPr lang="en-US" sz="3500" dirty="0" smtClean="0"/>
              <a:t>If an ‘asana’ becomes effortless and comfortable, mind starts to wander.   To avoid this Patanjili suggests ‘Ananta-Samapatti’-contemplation on the infinite.   If the posture is ‘Sukha’ for an appreciably long time (subjectively variant) the person enters ‘Asana Siddhi’. </a:t>
            </a:r>
          </a:p>
          <a:p>
            <a:endParaRPr lang="en-US" dirty="0"/>
          </a:p>
        </p:txBody>
      </p:sp>
    </p:spTree>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Classification of Yogasanas:</a:t>
            </a:r>
          </a:p>
        </p:txBody>
      </p:sp>
      <p:sp>
        <p:nvSpPr>
          <p:cNvPr id="3" name="Content Placeholder 2"/>
          <p:cNvSpPr>
            <a:spLocks noGrp="1"/>
          </p:cNvSpPr>
          <p:nvPr>
            <p:ph idx="1"/>
          </p:nvPr>
        </p:nvSpPr>
        <p:spPr>
          <a:xfrm>
            <a:off x="1066800" y="1447800"/>
            <a:ext cx="7866888" cy="5181600"/>
          </a:xfrm>
        </p:spPr>
        <p:txBody>
          <a:bodyPr>
            <a:normAutofit fontScale="70000" lnSpcReduction="20000"/>
          </a:bodyPr>
          <a:lstStyle/>
          <a:p>
            <a:pPr eaLnBrk="0" hangingPunct="0">
              <a:buNone/>
              <a:tabLst>
                <a:tab pos="0" algn="l"/>
                <a:tab pos="457200" algn="l"/>
              </a:tabLst>
              <a:defRPr/>
            </a:pPr>
            <a:r>
              <a:rPr lang="en-US" sz="4000" dirty="0" smtClean="0"/>
              <a:t>	They can be classified in two ways, categorically and type.</a:t>
            </a:r>
          </a:p>
          <a:p>
            <a:pPr eaLnBrk="0" hangingPunct="0">
              <a:buNone/>
              <a:tabLst>
                <a:tab pos="0" algn="l"/>
                <a:tab pos="457200" algn="l"/>
              </a:tabLst>
              <a:defRPr/>
            </a:pPr>
            <a:endParaRPr lang="en-US" sz="4000" dirty="0" smtClean="0"/>
          </a:p>
          <a:p>
            <a:pPr eaLnBrk="0" hangingPunct="0">
              <a:tabLst>
                <a:tab pos="0" algn="l"/>
                <a:tab pos="457200" algn="l"/>
              </a:tabLst>
              <a:defRPr/>
            </a:pPr>
            <a:r>
              <a:rPr lang="en-US" sz="4000" dirty="0" smtClean="0"/>
              <a:t>Categories:</a:t>
            </a:r>
          </a:p>
          <a:p>
            <a:pPr marL="3257550" lvl="6" indent="-514350" eaLnBrk="0" hangingPunct="0">
              <a:buFont typeface="+mj-lt"/>
              <a:buAutoNum type="arabicPeriod"/>
              <a:tabLst>
                <a:tab pos="0" algn="l"/>
                <a:tab pos="457200" algn="l"/>
              </a:tabLst>
              <a:defRPr/>
            </a:pPr>
            <a:r>
              <a:rPr lang="en-US" sz="4000" dirty="0" smtClean="0"/>
              <a:t>Meditative</a:t>
            </a:r>
          </a:p>
          <a:p>
            <a:pPr marL="3257550" lvl="6" indent="-514350" eaLnBrk="0" hangingPunct="0">
              <a:buFont typeface="+mj-lt"/>
              <a:buAutoNum type="arabicPeriod"/>
              <a:tabLst>
                <a:tab pos="0" algn="l"/>
                <a:tab pos="457200" algn="l"/>
              </a:tabLst>
              <a:defRPr/>
            </a:pPr>
            <a:r>
              <a:rPr lang="en-US" sz="4000" dirty="0" smtClean="0"/>
              <a:t>Relaxing</a:t>
            </a:r>
          </a:p>
          <a:p>
            <a:pPr marL="3257550" lvl="6" indent="-514350" eaLnBrk="0" hangingPunct="0">
              <a:buFont typeface="+mj-lt"/>
              <a:buAutoNum type="arabicPeriod"/>
              <a:tabLst>
                <a:tab pos="0" algn="l"/>
                <a:tab pos="457200" algn="l"/>
              </a:tabLst>
              <a:defRPr/>
            </a:pPr>
            <a:r>
              <a:rPr lang="en-US" sz="4000" dirty="0" smtClean="0"/>
              <a:t>Cultural</a:t>
            </a:r>
          </a:p>
          <a:p>
            <a:pPr eaLnBrk="0" hangingPunct="0">
              <a:tabLst>
                <a:tab pos="0" algn="l"/>
                <a:tab pos="457200" algn="l"/>
              </a:tabLst>
              <a:defRPr/>
            </a:pPr>
            <a:r>
              <a:rPr lang="en-US" sz="4000" dirty="0" smtClean="0"/>
              <a:t>Types:</a:t>
            </a:r>
          </a:p>
          <a:p>
            <a:pPr marL="3257550" lvl="6" indent="-514350" eaLnBrk="0" hangingPunct="0">
              <a:buFont typeface="+mj-lt"/>
              <a:buAutoNum type="arabicPeriod"/>
              <a:tabLst>
                <a:tab pos="0" algn="l"/>
                <a:tab pos="457200" algn="l"/>
              </a:tabLst>
              <a:defRPr/>
            </a:pPr>
            <a:r>
              <a:rPr lang="en-US" sz="4000" dirty="0" smtClean="0"/>
              <a:t>Standing postures</a:t>
            </a:r>
          </a:p>
          <a:p>
            <a:pPr marL="3257550" lvl="6" indent="-514350" eaLnBrk="0" hangingPunct="0">
              <a:buFont typeface="+mj-lt"/>
              <a:buAutoNum type="arabicPeriod"/>
              <a:tabLst>
                <a:tab pos="0" algn="l"/>
                <a:tab pos="457200" algn="l"/>
              </a:tabLst>
              <a:defRPr/>
            </a:pPr>
            <a:r>
              <a:rPr lang="en-US" sz="4000" dirty="0" smtClean="0"/>
              <a:t>Sitting postures</a:t>
            </a:r>
          </a:p>
          <a:p>
            <a:pPr marL="3257550" lvl="6" indent="-514350" eaLnBrk="0" hangingPunct="0">
              <a:buFont typeface="+mj-lt"/>
              <a:buAutoNum type="arabicPeriod"/>
              <a:tabLst>
                <a:tab pos="0" algn="l"/>
                <a:tab pos="457200" algn="l"/>
              </a:tabLst>
              <a:defRPr/>
            </a:pPr>
            <a:r>
              <a:rPr lang="en-US" sz="4000" dirty="0" smtClean="0"/>
              <a:t>Prone postures</a:t>
            </a:r>
          </a:p>
          <a:p>
            <a:pPr marL="3257550" lvl="6" indent="-514350" eaLnBrk="0" hangingPunct="0">
              <a:buFont typeface="+mj-lt"/>
              <a:buAutoNum type="arabicPeriod"/>
              <a:tabLst>
                <a:tab pos="0" algn="l"/>
                <a:tab pos="457200" algn="l"/>
              </a:tabLst>
              <a:defRPr/>
            </a:pPr>
            <a:r>
              <a:rPr lang="en-US" sz="4000" dirty="0" smtClean="0"/>
              <a:t>Supine postures</a:t>
            </a:r>
          </a:p>
          <a:p>
            <a:endParaRPr lang="en-US" dirty="0"/>
          </a:p>
        </p:txBody>
      </p:sp>
    </p:spTree>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smtClean="0"/>
              <a:t>Eight Step Method </a:t>
            </a:r>
            <a:br>
              <a:rPr lang="en-US" sz="4000" dirty="0" smtClean="0"/>
            </a:br>
            <a:r>
              <a:rPr lang="en-US" sz="4000" dirty="0" smtClean="0"/>
              <a:t>Of Introducing An Asana</a:t>
            </a:r>
          </a:p>
        </p:txBody>
      </p:sp>
      <p:sp>
        <p:nvSpPr>
          <p:cNvPr id="3" name="Content Placeholder 2"/>
          <p:cNvSpPr>
            <a:spLocks noGrp="1"/>
          </p:cNvSpPr>
          <p:nvPr>
            <p:ph idx="1"/>
          </p:nvPr>
        </p:nvSpPr>
        <p:spPr>
          <a:xfrm>
            <a:off x="1435608" y="1828800"/>
            <a:ext cx="7498080" cy="4800600"/>
          </a:xfrm>
        </p:spPr>
        <p:txBody>
          <a:bodyPr>
            <a:normAutofit/>
          </a:bodyPr>
          <a:lstStyle/>
          <a:p>
            <a:pPr marL="457200" indent="-457200">
              <a:buFont typeface="Arial" charset="0"/>
              <a:buAutoNum type="arabicPeriod"/>
            </a:pPr>
            <a:r>
              <a:rPr lang="en-US" sz="3000" dirty="0" smtClean="0"/>
              <a:t>Introduction of the asana: </a:t>
            </a:r>
          </a:p>
          <a:p>
            <a:pPr marL="457200" indent="-457200">
              <a:buNone/>
            </a:pPr>
            <a:r>
              <a:rPr lang="en-US" sz="3000" dirty="0" smtClean="0"/>
              <a:t>	Name, meaning, sthiti, relaxation, complementary, counts, category and type.</a:t>
            </a:r>
          </a:p>
          <a:p>
            <a:pPr marL="457200" indent="-457200">
              <a:buNone/>
            </a:pPr>
            <a:endParaRPr lang="en-US" sz="3000" dirty="0" smtClean="0"/>
          </a:p>
          <a:p>
            <a:pPr marL="457200" indent="-457200">
              <a:buFont typeface="Arial" charset="0"/>
              <a:buAutoNum type="arabicPeriod" startAt="2"/>
            </a:pPr>
            <a:r>
              <a:rPr lang="en-US" sz="3000" dirty="0" smtClean="0"/>
              <a:t>Demonstrations.</a:t>
            </a:r>
          </a:p>
          <a:p>
            <a:pPr marL="978408" lvl="2" indent="-457200">
              <a:buClr>
                <a:schemeClr val="tx2"/>
              </a:buClr>
              <a:buFont typeface="Wingdings" pitchFamily="2" charset="2"/>
              <a:buChar char="v"/>
            </a:pPr>
            <a:r>
              <a:rPr lang="en-US" sz="3000" dirty="0" smtClean="0"/>
              <a:t>Silent Demonstration</a:t>
            </a:r>
          </a:p>
          <a:p>
            <a:pPr marL="978408" lvl="2" indent="-457200">
              <a:buClr>
                <a:schemeClr val="tx2"/>
              </a:buClr>
              <a:buFont typeface="Wingdings" pitchFamily="2" charset="2"/>
              <a:buChar char="v"/>
            </a:pPr>
            <a:r>
              <a:rPr lang="en-US" sz="3000" dirty="0" smtClean="0"/>
              <a:t>Demonstration with count</a:t>
            </a:r>
          </a:p>
          <a:p>
            <a:pPr marL="978408" lvl="2" indent="-457200">
              <a:buClr>
                <a:schemeClr val="tx2"/>
              </a:buClr>
              <a:buFont typeface="Wingdings" pitchFamily="2" charset="2"/>
              <a:buChar char="v"/>
            </a:pPr>
            <a:r>
              <a:rPr lang="en-US" sz="3000" dirty="0" smtClean="0"/>
              <a:t>Demonstration with counts, breathing and explanation. </a:t>
            </a:r>
          </a:p>
          <a:p>
            <a:endParaRPr lang="en-US" sz="3000"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Tree>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Font typeface="Arial" charset="0"/>
              <a:buAutoNum type="arabicPeriod" startAt="3"/>
            </a:pPr>
            <a:r>
              <a:rPr lang="en-US" sz="3000" dirty="0" smtClean="0"/>
              <a:t>Benefits and Contra-indications.</a:t>
            </a:r>
          </a:p>
          <a:p>
            <a:pPr marL="457200" indent="-457200">
              <a:buFont typeface="Arial" charset="0"/>
              <a:buAutoNum type="arabicPeriod" startAt="3"/>
            </a:pPr>
            <a:r>
              <a:rPr lang="en-US" sz="3000" dirty="0" smtClean="0"/>
              <a:t>Individual Practice.</a:t>
            </a:r>
          </a:p>
          <a:p>
            <a:pPr marL="457200" indent="-457200">
              <a:buFont typeface="Arial" charset="0"/>
              <a:buAutoNum type="arabicPeriod" startAt="3"/>
            </a:pPr>
            <a:r>
              <a:rPr lang="en-US" sz="3000" dirty="0" smtClean="0"/>
              <a:t>Practice in Pair.</a:t>
            </a:r>
          </a:p>
          <a:p>
            <a:pPr marL="457200" indent="-457200">
              <a:buFont typeface="Arial" charset="0"/>
              <a:buAutoNum type="arabicPeriod" startAt="3"/>
            </a:pPr>
            <a:r>
              <a:rPr lang="en-US" sz="3000" dirty="0" smtClean="0"/>
              <a:t>Questions and Answers.</a:t>
            </a:r>
          </a:p>
          <a:p>
            <a:pPr marL="457200" indent="-457200">
              <a:buFont typeface="Arial" charset="0"/>
              <a:buAutoNum type="arabicPeriod" startAt="3"/>
            </a:pPr>
            <a:r>
              <a:rPr lang="en-US" sz="3000" dirty="0" smtClean="0"/>
              <a:t>Key Points.</a:t>
            </a:r>
          </a:p>
          <a:p>
            <a:pPr marL="457200" indent="-457200">
              <a:buFont typeface="Arial" charset="0"/>
              <a:buAutoNum type="arabicPeriod" startAt="3"/>
            </a:pPr>
            <a:r>
              <a:rPr lang="en-US" sz="3000" dirty="0" smtClean="0"/>
              <a:t>Group Practice.</a:t>
            </a:r>
          </a:p>
          <a:p>
            <a:endParaRPr lang="en-US" sz="3000" dirty="0"/>
          </a:p>
        </p:txBody>
      </p:sp>
    </p:spTree>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8915400" cy="1143000"/>
          </a:xfrm>
        </p:spPr>
        <p:txBody>
          <a:bodyPr>
            <a:normAutofit fontScale="90000"/>
          </a:bodyPr>
          <a:lstStyle/>
          <a:p>
            <a:r>
              <a:rPr lang="en-US" sz="2400" dirty="0" smtClean="0"/>
              <a:t/>
            </a:r>
            <a:br>
              <a:rPr lang="en-US" sz="2400" dirty="0" smtClean="0"/>
            </a:br>
            <a:r>
              <a:rPr lang="en-US" sz="4400" dirty="0" smtClean="0"/>
              <a:t>1. 	Ardhakati Cakrasana </a:t>
            </a:r>
            <a:br>
              <a:rPr lang="en-US" sz="4400" dirty="0" smtClean="0"/>
            </a:br>
            <a:r>
              <a:rPr lang="en-US" sz="4400" dirty="0" smtClean="0"/>
              <a:t>	(Lateral Arc Posture)</a:t>
            </a:r>
            <a:r>
              <a:rPr lang="en-US" sz="2400" b="1" dirty="0" smtClean="0"/>
              <a:t/>
            </a:r>
            <a:br>
              <a:rPr lang="en-US" sz="2400" b="1" dirty="0" smtClean="0"/>
            </a:br>
            <a:endParaRPr lang="en-US" dirty="0"/>
          </a:p>
        </p:txBody>
      </p:sp>
      <p:sp>
        <p:nvSpPr>
          <p:cNvPr id="3" name="Content Placeholder 2"/>
          <p:cNvSpPr>
            <a:spLocks noGrp="1"/>
          </p:cNvSpPr>
          <p:nvPr>
            <p:ph idx="1"/>
          </p:nvPr>
        </p:nvSpPr>
        <p:spPr>
          <a:xfrm>
            <a:off x="1295400" y="2286000"/>
            <a:ext cx="7498080" cy="4800600"/>
          </a:xfrm>
        </p:spPr>
        <p:txBody>
          <a:bodyPr>
            <a:normAutofit/>
          </a:bodyPr>
          <a:lstStyle/>
          <a:p>
            <a:endParaRPr lang="en-US" sz="3000" dirty="0" smtClean="0"/>
          </a:p>
          <a:p>
            <a:r>
              <a:rPr lang="en-US" sz="3000" dirty="0" smtClean="0"/>
              <a:t>Type			 : Standing</a:t>
            </a:r>
          </a:p>
          <a:p>
            <a:r>
              <a:rPr lang="en-US" sz="3000" dirty="0" smtClean="0"/>
              <a:t>Category			 : Cultural</a:t>
            </a:r>
          </a:p>
          <a:p>
            <a:r>
              <a:rPr lang="en-US" sz="3000" dirty="0" smtClean="0"/>
              <a:t>Counts			 : 4</a:t>
            </a:r>
          </a:p>
          <a:p>
            <a:r>
              <a:rPr lang="en-US" sz="3000" dirty="0" smtClean="0"/>
              <a:t>Compl Posture		 : Self-complimentary</a:t>
            </a:r>
          </a:p>
          <a:p>
            <a:pPr marL="457200" indent="-457200">
              <a:buNone/>
            </a:pPr>
            <a:endParaRPr lang="en-US" sz="3000" dirty="0" smtClean="0"/>
          </a:p>
          <a:p>
            <a:endParaRPr lang="en-US" sz="3000" dirty="0" smtClean="0"/>
          </a:p>
          <a:p>
            <a:endParaRPr lang="en-US" dirty="0"/>
          </a:p>
        </p:txBody>
      </p:sp>
    </p:spTree>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457200" indent="-457200">
              <a:buNone/>
            </a:pPr>
            <a:r>
              <a:rPr lang="en-US" dirty="0" smtClean="0"/>
              <a:t>Benefits</a:t>
            </a:r>
          </a:p>
          <a:p>
            <a:pPr marL="457200" indent="-457200">
              <a:buFontTx/>
              <a:buAutoNum type="arabicPeriod"/>
            </a:pPr>
            <a:r>
              <a:rPr lang="en-US" dirty="0" smtClean="0"/>
              <a:t>Reduces fat in the waist region.</a:t>
            </a:r>
          </a:p>
          <a:p>
            <a:pPr marL="457200" indent="-457200">
              <a:buFontTx/>
              <a:buAutoNum type="arabicPeriod"/>
            </a:pPr>
            <a:r>
              <a:rPr lang="en-US" dirty="0" smtClean="0"/>
              <a:t>Stimulates sides of the body.</a:t>
            </a:r>
          </a:p>
          <a:p>
            <a:pPr marL="457200" indent="-457200">
              <a:buFontTx/>
              <a:buAutoNum type="arabicPeriod"/>
            </a:pPr>
            <a:r>
              <a:rPr lang="en-US" dirty="0" smtClean="0"/>
              <a:t>Gives lateral bending to the spine.</a:t>
            </a:r>
          </a:p>
          <a:p>
            <a:pPr marL="457200" indent="-457200">
              <a:buFontTx/>
              <a:buAutoNum type="arabicPeriod"/>
            </a:pPr>
            <a:r>
              <a:rPr lang="en-US" dirty="0" smtClean="0"/>
              <a:t>Improves liver function.</a:t>
            </a:r>
          </a:p>
          <a:p>
            <a:endParaRPr lang="en-US" dirty="0"/>
          </a:p>
        </p:txBody>
      </p:sp>
    </p:spTree>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buNone/>
            </a:pPr>
            <a:r>
              <a:rPr lang="en-US" dirty="0" smtClean="0"/>
              <a:t>No Limitation</a:t>
            </a:r>
          </a:p>
          <a:p>
            <a:pPr>
              <a:buNone/>
            </a:pPr>
            <a:endParaRPr lang="en-US" dirty="0" smtClean="0"/>
          </a:p>
          <a:p>
            <a:pPr>
              <a:buNone/>
            </a:pPr>
            <a:r>
              <a:rPr lang="en-US" dirty="0" smtClean="0"/>
              <a:t>Key Points</a:t>
            </a:r>
          </a:p>
          <a:p>
            <a:pPr marL="596646" indent="-514350">
              <a:buFont typeface="+mj-lt"/>
              <a:buAutoNum type="arabicPeriod"/>
            </a:pPr>
            <a:r>
              <a:rPr lang="en-US" dirty="0" smtClean="0"/>
              <a:t>Elbows straight.</a:t>
            </a:r>
          </a:p>
          <a:p>
            <a:pPr marL="596646" indent="-514350">
              <a:buFont typeface="+mj-lt"/>
              <a:buAutoNum type="arabicPeriod"/>
            </a:pPr>
            <a:r>
              <a:rPr lang="en-US" dirty="0" smtClean="0"/>
              <a:t>Knees straight.</a:t>
            </a:r>
          </a:p>
          <a:p>
            <a:pPr marL="596646" indent="-514350">
              <a:buFont typeface="+mj-lt"/>
              <a:buAutoNum type="arabicPeriod"/>
            </a:pPr>
            <a:r>
              <a:rPr lang="en-US" dirty="0" smtClean="0"/>
              <a:t>Lateral bend only at the waist.</a:t>
            </a:r>
          </a:p>
          <a:p>
            <a:pPr marL="596646" indent="-514350">
              <a:buFont typeface="+mj-lt"/>
              <a:buAutoNum type="arabicPeriod"/>
            </a:pPr>
            <a:r>
              <a:rPr lang="en-US" dirty="0" smtClean="0"/>
              <a:t>Left arm hanging freely.</a:t>
            </a:r>
          </a:p>
          <a:p>
            <a:endParaRPr lang="en-US" dirty="0"/>
          </a:p>
        </p:txBody>
      </p:sp>
    </p:spTree>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6146" name="Picture 2" descr="C:\Users\STUDIO\Google Drive\YIC 8 Step\pics\Half Wheel.jpg"/>
          <p:cNvPicPr>
            <a:picLocks noChangeAspect="1" noChangeArrowheads="1"/>
          </p:cNvPicPr>
          <p:nvPr/>
        </p:nvPicPr>
        <p:blipFill>
          <a:blip r:embed="rId2" cstate="print"/>
          <a:srcRect/>
          <a:stretch>
            <a:fillRect/>
          </a:stretch>
        </p:blipFill>
        <p:spPr bwMode="auto">
          <a:xfrm>
            <a:off x="-381001" y="-1828800"/>
            <a:ext cx="9525001" cy="9525001"/>
          </a:xfrm>
          <a:prstGeom prst="rect">
            <a:avLst/>
          </a:prstGeom>
          <a:noFill/>
        </p:spPr>
      </p:pic>
    </p:spTree>
  </p:cSld>
  <p:clrMapOvr>
    <a:masterClrMapping/>
  </p:clrMapOvr>
  <p:transition>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7498080" cy="1143000"/>
          </a:xfrm>
        </p:spPr>
        <p:txBody>
          <a:bodyPr>
            <a:noAutofit/>
          </a:bodyPr>
          <a:lstStyle/>
          <a:p>
            <a:r>
              <a:rPr lang="en-US" sz="4000" dirty="0" smtClean="0"/>
              <a:t>2. 	Ardha Cakrasana</a:t>
            </a:r>
            <a:br>
              <a:rPr lang="en-US" sz="4000" dirty="0" smtClean="0"/>
            </a:br>
            <a:r>
              <a:rPr lang="en-US" sz="4000" dirty="0" smtClean="0"/>
              <a:t>	(Half – wheel posture)</a:t>
            </a:r>
          </a:p>
        </p:txBody>
      </p:sp>
      <p:sp>
        <p:nvSpPr>
          <p:cNvPr id="3" name="Content Placeholder 2"/>
          <p:cNvSpPr>
            <a:spLocks noGrp="1"/>
          </p:cNvSpPr>
          <p:nvPr>
            <p:ph idx="1"/>
          </p:nvPr>
        </p:nvSpPr>
        <p:spPr>
          <a:xfrm>
            <a:off x="1435608" y="2362200"/>
            <a:ext cx="7498080" cy="4800600"/>
          </a:xfrm>
        </p:spPr>
        <p:txBody>
          <a:bodyPr>
            <a:normAutofit/>
          </a:bodyPr>
          <a:lstStyle/>
          <a:p>
            <a:endParaRPr lang="en-US" sz="2800" dirty="0" smtClean="0"/>
          </a:p>
          <a:p>
            <a:r>
              <a:rPr lang="en-US" sz="2800" dirty="0" smtClean="0"/>
              <a:t>Type			 : Standing</a:t>
            </a:r>
          </a:p>
          <a:p>
            <a:r>
              <a:rPr lang="en-US" sz="2800" dirty="0" smtClean="0"/>
              <a:t>Category			 : Cultural</a:t>
            </a:r>
          </a:p>
          <a:p>
            <a:r>
              <a:rPr lang="en-US" sz="2800" dirty="0" smtClean="0"/>
              <a:t>Counts			 : 4</a:t>
            </a:r>
          </a:p>
          <a:p>
            <a:r>
              <a:rPr lang="en-US" sz="2800" dirty="0" smtClean="0"/>
              <a:t>Compl. Posture  	 : Padahastasana</a:t>
            </a:r>
          </a:p>
          <a:p>
            <a:pPr>
              <a:buNone/>
            </a:pPr>
            <a:endParaRPr lang="en-US" sz="2800" dirty="0" smtClean="0"/>
          </a:p>
          <a:p>
            <a:pPr marL="457200" indent="-457200">
              <a:buFontTx/>
              <a:buAutoNum type="arabicPeriod"/>
            </a:pPr>
            <a:endParaRPr lang="en-US" sz="2800" dirty="0" smtClean="0"/>
          </a:p>
          <a:p>
            <a:pPr marL="457200" indent="-457200"/>
            <a:endParaRPr lang="en-US" sz="2800" dirty="0" smtClean="0"/>
          </a:p>
          <a:p>
            <a:endParaRPr lang="en-US" sz="2800" dirty="0" smtClean="0"/>
          </a:p>
          <a:p>
            <a:endParaRPr lang="en-US" dirty="0"/>
          </a:p>
        </p:txBody>
      </p:sp>
    </p:spTree>
  </p:cSld>
  <p:clrMapOvr>
    <a:masterClrMapping/>
  </p:clrMapOvr>
  <p:transition>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buNone/>
            </a:pPr>
            <a:r>
              <a:rPr lang="en-US" dirty="0" smtClean="0"/>
              <a:t>Benefits</a:t>
            </a:r>
          </a:p>
          <a:p>
            <a:pPr marL="514350" indent="-514350">
              <a:buFont typeface="+mj-lt"/>
              <a:buAutoNum type="arabicPeriod"/>
            </a:pPr>
            <a:r>
              <a:rPr lang="en-US" dirty="0" smtClean="0"/>
              <a:t>Makes the spine flexible.</a:t>
            </a:r>
          </a:p>
          <a:p>
            <a:pPr marL="514350" indent="-514350">
              <a:buFont typeface="+mj-lt"/>
              <a:buAutoNum type="arabicPeriod"/>
            </a:pPr>
            <a:r>
              <a:rPr lang="en-US" dirty="0" smtClean="0"/>
              <a:t>Stimulates the spinal nerves</a:t>
            </a:r>
          </a:p>
          <a:p>
            <a:pPr marL="514350" indent="-514350">
              <a:buFont typeface="+mj-lt"/>
              <a:buAutoNum type="arabicPeriod"/>
            </a:pPr>
            <a:r>
              <a:rPr lang="en-US" dirty="0" smtClean="0"/>
              <a:t>Circulation of blood into the head</a:t>
            </a:r>
          </a:p>
          <a:p>
            <a:pPr marL="514350" indent="-514350">
              <a:buFont typeface="+mj-lt"/>
              <a:buAutoNum type="arabicPeriod"/>
            </a:pPr>
            <a:r>
              <a:rPr lang="en-US" dirty="0" smtClean="0"/>
              <a:t>Expands chest and shoulders</a:t>
            </a:r>
          </a:p>
          <a:p>
            <a:pPr marL="514350" indent="-514350">
              <a:buFont typeface="+mj-lt"/>
              <a:buAutoNum type="arabicPeriod"/>
            </a:pPr>
            <a:endParaRPr lang="en-US" dirty="0" smtClean="0"/>
          </a:p>
          <a:p>
            <a:pPr>
              <a:buNone/>
            </a:pPr>
            <a:r>
              <a:rPr lang="en-US" dirty="0" smtClean="0"/>
              <a:t>Limitations</a:t>
            </a:r>
          </a:p>
          <a:p>
            <a:pPr marL="731520" lvl="1" indent="-457200">
              <a:buFontTx/>
              <a:buAutoNum type="arabicPeriod"/>
            </a:pPr>
            <a:r>
              <a:rPr lang="en-US" dirty="0" smtClean="0"/>
              <a:t>Cardiac Problems</a:t>
            </a:r>
          </a:p>
          <a:p>
            <a:pPr marL="731520" lvl="1" indent="-457200">
              <a:buFontTx/>
              <a:buAutoNum type="arabicPeriod"/>
            </a:pPr>
            <a:r>
              <a:rPr lang="en-US" dirty="0" smtClean="0"/>
              <a:t>Recent abdominal surgery</a:t>
            </a:r>
          </a:p>
          <a:p>
            <a:pPr marL="731520" lvl="1" indent="-457200">
              <a:buFontTx/>
              <a:buAutoNum type="arabicPeriod"/>
            </a:pPr>
            <a:r>
              <a:rPr lang="en-US" dirty="0" smtClean="0"/>
              <a:t>Vertigo</a:t>
            </a:r>
          </a:p>
          <a:p>
            <a:pPr marL="514350" indent="-514350">
              <a:buFont typeface="+mj-lt"/>
              <a:buAutoNum type="arabicPeriod"/>
            </a:pPr>
            <a:endParaRPr lang="en-US" dirty="0" smtClean="0"/>
          </a:p>
          <a:p>
            <a:endParaRPr lang="en-US" dirty="0"/>
          </a:p>
        </p:txBody>
      </p:sp>
    </p:spTree>
  </p:cSld>
  <p:clrMapOvr>
    <a:masterClrMapping/>
  </p:clrMapOvr>
  <p:transition>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00800"/>
          </a:xfrm>
        </p:spPr>
        <p:txBody>
          <a:bodyPr>
            <a:normAutofit/>
          </a:bodyPr>
          <a:lstStyle/>
          <a:p>
            <a:pPr marL="731520" lvl="1" indent="-457200">
              <a:buFontTx/>
              <a:buAutoNum type="arabicPeriod"/>
            </a:pPr>
            <a:endParaRPr lang="en-US" dirty="0" smtClean="0"/>
          </a:p>
          <a:p>
            <a:pPr marL="457200" indent="-457200">
              <a:buNone/>
            </a:pPr>
            <a:r>
              <a:rPr lang="en-US" dirty="0" smtClean="0"/>
              <a:t>Key Points</a:t>
            </a:r>
          </a:p>
          <a:p>
            <a:pPr marL="788670" lvl="1" indent="-514350">
              <a:buFont typeface="+mj-lt"/>
              <a:buAutoNum type="arabicPeriod"/>
            </a:pPr>
            <a:r>
              <a:rPr lang="en-US" sz="3200" dirty="0" smtClean="0"/>
              <a:t>All the fingers pointed forward.</a:t>
            </a:r>
          </a:p>
          <a:p>
            <a:pPr marL="788670" lvl="1" indent="-514350">
              <a:buFont typeface="+mj-lt"/>
              <a:buAutoNum type="arabicPeriod"/>
            </a:pPr>
            <a:r>
              <a:rPr lang="en-US" sz="3200" dirty="0" smtClean="0"/>
              <a:t>Wrist as close as possible.</a:t>
            </a:r>
          </a:p>
          <a:p>
            <a:pPr marL="788670" lvl="1" indent="-514350">
              <a:buFont typeface="+mj-lt"/>
              <a:buAutoNum type="arabicPeriod"/>
            </a:pPr>
            <a:r>
              <a:rPr lang="en-US" sz="3200" dirty="0" smtClean="0"/>
              <a:t>Elbows are close as possible.</a:t>
            </a:r>
          </a:p>
          <a:p>
            <a:pPr marL="788670" lvl="1" indent="-514350">
              <a:buFont typeface="+mj-lt"/>
              <a:buAutoNum type="arabicPeriod"/>
            </a:pPr>
            <a:r>
              <a:rPr lang="en-US" sz="3200" dirty="0" smtClean="0"/>
              <a:t>Knees straight.</a:t>
            </a:r>
          </a:p>
          <a:p>
            <a:pPr marL="788670" lvl="1" indent="-514350">
              <a:buFont typeface="+mj-lt"/>
              <a:buAutoNum type="arabicPeriod"/>
            </a:pPr>
            <a:r>
              <a:rPr lang="en-US" sz="3200" dirty="0" smtClean="0"/>
              <a:t>Head hanging freely with relaxed neck muscles.</a:t>
            </a:r>
          </a:p>
          <a:p>
            <a:pPr marL="788670" lvl="1" indent="-514350">
              <a:buFont typeface="+mj-lt"/>
              <a:buAutoNum type="arabicPeriod"/>
            </a:pPr>
            <a:r>
              <a:rPr lang="en-US" sz="3200" dirty="0" smtClean="0"/>
              <a:t>Bend from the waist.</a:t>
            </a:r>
          </a:p>
          <a:p>
            <a:endParaRPr lang="en-US" dirty="0"/>
          </a:p>
        </p:txBody>
      </p:sp>
    </p:spTree>
  </p:cSld>
  <p:clrMapOvr>
    <a:masterClrMapping/>
  </p:clrMapOvr>
  <p:transition>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720" y="762000"/>
            <a:ext cx="7498080" cy="1143000"/>
          </a:xfrm>
        </p:spPr>
        <p:txBody>
          <a:bodyPr>
            <a:normAutofit fontScale="90000"/>
          </a:bodyPr>
          <a:lstStyle/>
          <a:p>
            <a:r>
              <a:rPr lang="en-US" sz="4400" dirty="0" smtClean="0"/>
              <a:t>3.	Padahastasana</a:t>
            </a:r>
            <a:br>
              <a:rPr lang="en-US" sz="4400" dirty="0" smtClean="0"/>
            </a:br>
            <a:r>
              <a:rPr lang="en-US" sz="4400" dirty="0" smtClean="0"/>
              <a:t>	(Forward-Bend Posture)</a:t>
            </a:r>
            <a:endParaRPr lang="en-US" dirty="0"/>
          </a:p>
        </p:txBody>
      </p:sp>
      <p:sp>
        <p:nvSpPr>
          <p:cNvPr id="3" name="Content Placeholder 2"/>
          <p:cNvSpPr>
            <a:spLocks noGrp="1"/>
          </p:cNvSpPr>
          <p:nvPr>
            <p:ph idx="1"/>
          </p:nvPr>
        </p:nvSpPr>
        <p:spPr>
          <a:xfrm>
            <a:off x="1435608" y="2286000"/>
            <a:ext cx="7498080" cy="3048000"/>
          </a:xfrm>
        </p:spPr>
        <p:txBody>
          <a:bodyPr/>
          <a:lstStyle/>
          <a:p>
            <a:endParaRPr lang="en-US" sz="2800" dirty="0" smtClean="0"/>
          </a:p>
          <a:p>
            <a:r>
              <a:rPr lang="en-US" sz="2800" dirty="0" smtClean="0"/>
              <a:t>Type			 : Standing</a:t>
            </a:r>
          </a:p>
          <a:p>
            <a:r>
              <a:rPr lang="en-US" sz="2800" dirty="0" smtClean="0"/>
              <a:t>Category			 : Cultural</a:t>
            </a:r>
          </a:p>
          <a:p>
            <a:r>
              <a:rPr lang="en-US" sz="2800" dirty="0" smtClean="0"/>
              <a:t>Counts			 : 8</a:t>
            </a:r>
          </a:p>
          <a:p>
            <a:r>
              <a:rPr lang="en-US" sz="2800" dirty="0" smtClean="0"/>
              <a:t>Compl. Posture 		 : Ardha Cakrasana</a:t>
            </a:r>
          </a:p>
          <a:p>
            <a:endParaRPr lang="en-US" dirty="0"/>
          </a:p>
        </p:txBody>
      </p:sp>
    </p:spTree>
  </p:cSld>
  <p:clrMapOvr>
    <a:masterClrMapping/>
  </p:clrMapOvr>
  <p:transition>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57200" indent="-457200">
              <a:buNone/>
            </a:pPr>
            <a:r>
              <a:rPr lang="en-US" dirty="0" smtClean="0"/>
              <a:t>Benefits</a:t>
            </a:r>
          </a:p>
          <a:p>
            <a:pPr marL="457200" indent="-457200">
              <a:buFontTx/>
              <a:buAutoNum type="arabicPeriod"/>
            </a:pPr>
            <a:r>
              <a:rPr lang="en-US" dirty="0" smtClean="0"/>
              <a:t>Makes the spine Flexible</a:t>
            </a:r>
          </a:p>
          <a:p>
            <a:pPr marL="457200" indent="-457200">
              <a:buFontTx/>
              <a:buAutoNum type="arabicPeriod"/>
            </a:pPr>
            <a:r>
              <a:rPr lang="en-US" dirty="0" smtClean="0"/>
              <a:t>Strengthens the thighs</a:t>
            </a:r>
          </a:p>
          <a:p>
            <a:pPr marL="457200" indent="-457200">
              <a:buFontTx/>
              <a:buAutoNum type="arabicPeriod"/>
            </a:pPr>
            <a:r>
              <a:rPr lang="en-US" dirty="0" smtClean="0"/>
              <a:t>Helps preventing constipation </a:t>
            </a:r>
          </a:p>
          <a:p>
            <a:pPr marL="457200" indent="-457200">
              <a:buFontTx/>
              <a:buAutoNum type="arabicPeriod"/>
            </a:pPr>
            <a:r>
              <a:rPr lang="en-US" dirty="0" smtClean="0"/>
              <a:t>Helps in menstrual disorders</a:t>
            </a:r>
          </a:p>
          <a:p>
            <a:pPr marL="457200" indent="-457200">
              <a:buFontTx/>
              <a:buAutoNum type="arabicPeriod"/>
            </a:pPr>
            <a:r>
              <a:rPr lang="en-US" dirty="0" smtClean="0"/>
              <a:t>Improves digestion</a:t>
            </a:r>
          </a:p>
          <a:p>
            <a:pPr marL="457200" indent="-457200">
              <a:buFontTx/>
              <a:buAutoNum type="arabicPeriod"/>
            </a:pPr>
            <a:r>
              <a:rPr lang="en-US" dirty="0" smtClean="0"/>
              <a:t>Enhances blood flow to the head region.</a:t>
            </a:r>
          </a:p>
          <a:p>
            <a:endParaRPr lang="en-US" dirty="0"/>
          </a:p>
        </p:txBody>
      </p:sp>
    </p:spTree>
  </p:cSld>
  <p:clrMapOvr>
    <a:masterClrMapping/>
  </p:clrMapOvr>
  <p:transition>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6096000"/>
          </a:xfrm>
        </p:spPr>
        <p:txBody>
          <a:bodyPr>
            <a:normAutofit fontScale="92500" lnSpcReduction="10000"/>
          </a:bodyPr>
          <a:lstStyle/>
          <a:p>
            <a:pPr marL="457200" indent="-457200">
              <a:buNone/>
            </a:pPr>
            <a:r>
              <a:rPr lang="en-US" dirty="0" smtClean="0"/>
              <a:t>Limitations</a:t>
            </a:r>
          </a:p>
          <a:p>
            <a:pPr marL="731520" lvl="1" indent="-457200">
              <a:buFontTx/>
              <a:buAutoNum type="arabicPeriod"/>
            </a:pPr>
            <a:r>
              <a:rPr lang="en-US" dirty="0" smtClean="0"/>
              <a:t>Vertigo </a:t>
            </a:r>
          </a:p>
          <a:p>
            <a:pPr marL="731520" lvl="1" indent="-457200">
              <a:buFontTx/>
              <a:buAutoNum type="arabicPeriod"/>
            </a:pPr>
            <a:r>
              <a:rPr lang="en-US" dirty="0" smtClean="0"/>
              <a:t>Hypertension</a:t>
            </a:r>
          </a:p>
          <a:p>
            <a:pPr marL="731520" lvl="1" indent="-457200">
              <a:buFontTx/>
              <a:buAutoNum type="arabicPeriod"/>
            </a:pPr>
            <a:r>
              <a:rPr lang="en-US" dirty="0" smtClean="0"/>
              <a:t>Cervical Spondylosis</a:t>
            </a:r>
          </a:p>
          <a:p>
            <a:pPr marL="731520" lvl="1" indent="-457200">
              <a:buFontTx/>
              <a:buAutoNum type="arabicPeriod"/>
            </a:pPr>
            <a:r>
              <a:rPr lang="en-US" dirty="0" smtClean="0"/>
              <a:t>Cardiac Problems</a:t>
            </a:r>
          </a:p>
          <a:p>
            <a:pPr marL="731520" lvl="1" indent="-457200">
              <a:buFontTx/>
              <a:buAutoNum type="arabicPeriod"/>
            </a:pPr>
            <a:r>
              <a:rPr lang="en-US" dirty="0" smtClean="0"/>
              <a:t>Spinal Problems </a:t>
            </a:r>
          </a:p>
          <a:p>
            <a:pPr marL="457200" indent="-457200">
              <a:buFontTx/>
              <a:buAutoNum type="arabicPeriod"/>
            </a:pPr>
            <a:endParaRPr lang="en-US" dirty="0" smtClean="0"/>
          </a:p>
          <a:p>
            <a:pPr marL="457200" indent="-457200">
              <a:buNone/>
            </a:pPr>
            <a:r>
              <a:rPr lang="en-US" dirty="0" smtClean="0"/>
              <a:t>Key Points</a:t>
            </a:r>
          </a:p>
          <a:p>
            <a:pPr marL="731520" lvl="1" indent="-457200">
              <a:buFontTx/>
              <a:buAutoNum type="arabicPeriod"/>
            </a:pPr>
            <a:r>
              <a:rPr lang="en-US" dirty="0" smtClean="0"/>
              <a:t>Don’t bend the knees.</a:t>
            </a:r>
          </a:p>
          <a:p>
            <a:pPr marL="731520" lvl="1" indent="-457200">
              <a:buFontTx/>
              <a:buAutoNum type="arabicPeriod"/>
            </a:pPr>
            <a:r>
              <a:rPr lang="en-US" dirty="0" smtClean="0"/>
              <a:t>Bend from lower back.</a:t>
            </a:r>
          </a:p>
          <a:p>
            <a:pPr marL="731520" lvl="1" indent="-457200">
              <a:buFont typeface="Arial" charset="0"/>
              <a:buAutoNum type="arabicPeriod"/>
            </a:pPr>
            <a:r>
              <a:rPr lang="en-US" dirty="0" smtClean="0"/>
              <a:t>Maintain the arms in such a way that the biceps are in contact with the ear lobes from step 2 - 6.</a:t>
            </a:r>
          </a:p>
          <a:p>
            <a:pPr marL="731520" lvl="1" indent="-457200">
              <a:buFont typeface="Arial" charset="0"/>
              <a:buAutoNum type="arabicPeriod"/>
            </a:pPr>
            <a:r>
              <a:rPr lang="en-US" dirty="0" smtClean="0"/>
              <a:t>Don’t overstrain.</a:t>
            </a:r>
          </a:p>
          <a:p>
            <a:endParaRPr lang="en-US" dirty="0"/>
          </a:p>
        </p:txBody>
      </p:sp>
    </p:spTree>
  </p:cSld>
  <p:clrMapOvr>
    <a:masterClrMapping/>
  </p:clrMapOvr>
  <p:transition>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170" name="Picture 2" descr="C:\Users\STUDIO\Google Drive\YIC 8 Step\pics\Triangle Pose.png"/>
          <p:cNvPicPr>
            <a:picLocks noChangeAspect="1" noChangeArrowheads="1"/>
          </p:cNvPicPr>
          <p:nvPr/>
        </p:nvPicPr>
        <p:blipFill>
          <a:blip r:embed="rId2" cstate="print"/>
          <a:srcRect/>
          <a:stretch>
            <a:fillRect/>
          </a:stretch>
        </p:blipFill>
        <p:spPr bwMode="auto">
          <a:xfrm>
            <a:off x="2133600" y="762000"/>
            <a:ext cx="5791200" cy="5329709"/>
          </a:xfrm>
          <a:prstGeom prst="rect">
            <a:avLst/>
          </a:prstGeom>
          <a:noFill/>
        </p:spPr>
      </p:pic>
    </p:spTree>
  </p:cSld>
  <p:clrMapOvr>
    <a:masterClrMapping/>
  </p:clrMapOvr>
  <p:transition>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7498080" cy="1143000"/>
          </a:xfrm>
        </p:spPr>
        <p:txBody>
          <a:bodyPr>
            <a:noAutofit/>
          </a:bodyPr>
          <a:lstStyle/>
          <a:p>
            <a:r>
              <a:rPr lang="en-US" sz="4000" dirty="0" smtClean="0"/>
              <a:t>4. 	Trikonasa</a:t>
            </a:r>
            <a:br>
              <a:rPr lang="en-US" sz="4000" dirty="0" smtClean="0"/>
            </a:br>
            <a:r>
              <a:rPr lang="en-US" sz="4000" dirty="0" smtClean="0"/>
              <a:t>	(Triangle Posture)</a:t>
            </a:r>
          </a:p>
        </p:txBody>
      </p:sp>
      <p:sp>
        <p:nvSpPr>
          <p:cNvPr id="3" name="Content Placeholder 2"/>
          <p:cNvSpPr>
            <a:spLocks noGrp="1"/>
          </p:cNvSpPr>
          <p:nvPr>
            <p:ph idx="1"/>
          </p:nvPr>
        </p:nvSpPr>
        <p:spPr>
          <a:xfrm>
            <a:off x="1435608" y="2286000"/>
            <a:ext cx="7498080" cy="4800600"/>
          </a:xfrm>
        </p:spPr>
        <p:txBody>
          <a:bodyPr/>
          <a:lstStyle/>
          <a:p>
            <a:endParaRPr lang="en-US" sz="2800" dirty="0" smtClean="0"/>
          </a:p>
          <a:p>
            <a:r>
              <a:rPr lang="en-US" sz="2800" dirty="0" smtClean="0"/>
              <a:t>Type			 : Standing</a:t>
            </a:r>
          </a:p>
          <a:p>
            <a:r>
              <a:rPr lang="en-US" sz="2800" dirty="0" smtClean="0"/>
              <a:t>Category			 : Cultural</a:t>
            </a:r>
          </a:p>
          <a:p>
            <a:r>
              <a:rPr lang="en-US" sz="2800" dirty="0" smtClean="0"/>
              <a:t>Counts			 : 4</a:t>
            </a:r>
          </a:p>
          <a:p>
            <a:r>
              <a:rPr lang="en-US" sz="2800" dirty="0" smtClean="0"/>
              <a:t>Compl. Posture		 : Self-compl.</a:t>
            </a:r>
          </a:p>
          <a:p>
            <a:endParaRPr lang="en-US" dirty="0"/>
          </a:p>
        </p:txBody>
      </p:sp>
    </p:spTree>
  </p:cSld>
  <p:clrMapOvr>
    <a:masterClrMapping/>
  </p:clrMapOvr>
  <p:transition>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943600"/>
          </a:xfrm>
        </p:spPr>
        <p:txBody>
          <a:bodyPr>
            <a:normAutofit lnSpcReduction="10000"/>
          </a:bodyPr>
          <a:lstStyle/>
          <a:p>
            <a:pPr marL="457200" indent="-457200">
              <a:buNone/>
            </a:pPr>
            <a:r>
              <a:rPr lang="en-US" dirty="0" smtClean="0"/>
              <a:t>Benefits</a:t>
            </a:r>
          </a:p>
          <a:p>
            <a:pPr marL="457200" indent="-457200">
              <a:buFontTx/>
              <a:buAutoNum type="arabicPeriod"/>
            </a:pPr>
            <a:r>
              <a:rPr lang="en-US" dirty="0" smtClean="0"/>
              <a:t>Helps in preventing flat foot.</a:t>
            </a:r>
          </a:p>
          <a:p>
            <a:pPr marL="457200" indent="-457200">
              <a:buFontTx/>
              <a:buAutoNum type="arabicPeriod"/>
            </a:pPr>
            <a:r>
              <a:rPr lang="en-US" dirty="0" smtClean="0"/>
              <a:t>Strengthens the calf and thigh muscles</a:t>
            </a:r>
          </a:p>
          <a:p>
            <a:pPr marL="457200" indent="-457200">
              <a:buFontTx/>
              <a:buAutoNum type="arabicPeriod"/>
            </a:pPr>
            <a:r>
              <a:rPr lang="en-US" dirty="0" smtClean="0"/>
              <a:t>Strengthens the waist muscles</a:t>
            </a:r>
          </a:p>
          <a:p>
            <a:pPr marL="457200" indent="-457200">
              <a:buFontTx/>
              <a:buAutoNum type="arabicPeriod"/>
            </a:pPr>
            <a:r>
              <a:rPr lang="en-US" dirty="0" smtClean="0"/>
              <a:t>Make the spine flexible.</a:t>
            </a:r>
          </a:p>
          <a:p>
            <a:pPr marL="457200" indent="-457200">
              <a:buFontTx/>
              <a:buAutoNum type="arabicPeriod"/>
            </a:pPr>
            <a:endParaRPr lang="en-US" dirty="0" smtClean="0"/>
          </a:p>
          <a:p>
            <a:pPr>
              <a:buNone/>
            </a:pPr>
            <a:r>
              <a:rPr lang="en-US" dirty="0" smtClean="0"/>
              <a:t>Limitations</a:t>
            </a:r>
          </a:p>
          <a:p>
            <a:pPr marL="457200" indent="-457200">
              <a:buFontTx/>
              <a:buAutoNum type="arabicPeriod"/>
            </a:pPr>
            <a:r>
              <a:rPr lang="en-US" dirty="0" smtClean="0"/>
              <a:t>Undergone recent abdominal surgery</a:t>
            </a:r>
          </a:p>
          <a:p>
            <a:pPr marL="457200" indent="-457200">
              <a:buFontTx/>
              <a:buAutoNum type="arabicPeriod"/>
            </a:pPr>
            <a:r>
              <a:rPr lang="en-US" dirty="0" smtClean="0"/>
              <a:t>Cardiac Problems</a:t>
            </a:r>
          </a:p>
          <a:p>
            <a:pPr marL="457200" indent="-457200">
              <a:buFontTx/>
              <a:buAutoNum type="arabicPeriod"/>
            </a:pPr>
            <a:r>
              <a:rPr lang="en-US" dirty="0" smtClean="0"/>
              <a:t>Slip disc</a:t>
            </a:r>
          </a:p>
          <a:p>
            <a:pPr marL="457200" indent="-457200">
              <a:buFontTx/>
              <a:buAutoNum type="arabicPeriod"/>
            </a:pPr>
            <a:r>
              <a:rPr lang="en-US" dirty="0" smtClean="0"/>
              <a:t>Sciatica </a:t>
            </a:r>
          </a:p>
          <a:p>
            <a:endParaRPr lang="en-US" dirty="0"/>
          </a:p>
        </p:txBody>
      </p:sp>
    </p:spTree>
  </p:cSld>
  <p:clrMapOvr>
    <a:masterClrMapping/>
  </p:clrMapOvr>
  <p:transition>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04813" indent="-404813">
              <a:buNone/>
            </a:pPr>
            <a:r>
              <a:rPr lang="en-US" dirty="0" smtClean="0"/>
              <a:t>Key Points</a:t>
            </a:r>
          </a:p>
          <a:p>
            <a:pPr marL="404813" indent="-404813">
              <a:buFont typeface="Arial" charset="0"/>
              <a:buAutoNum type="arabicPeriod"/>
            </a:pPr>
            <a:r>
              <a:rPr lang="en-US" dirty="0" smtClean="0"/>
              <a:t>Lateral bend only from the waist.</a:t>
            </a:r>
          </a:p>
          <a:p>
            <a:pPr marL="404813" indent="-404813">
              <a:buFont typeface="Arial" charset="0"/>
              <a:buAutoNum type="arabicPeriod"/>
            </a:pPr>
            <a:r>
              <a:rPr lang="en-US" dirty="0" smtClean="0"/>
              <a:t>Legs parallel to each other.</a:t>
            </a:r>
          </a:p>
          <a:p>
            <a:pPr marL="404813" indent="-404813">
              <a:buFont typeface="Arial" charset="0"/>
              <a:buAutoNum type="arabicPeriod"/>
            </a:pPr>
            <a:r>
              <a:rPr lang="en-US" dirty="0" smtClean="0"/>
              <a:t>Left palm facing forward in the final position.</a:t>
            </a:r>
          </a:p>
          <a:p>
            <a:pPr marL="404813" indent="-404813">
              <a:buFont typeface="Arial" charset="0"/>
              <a:buAutoNum type="arabicPeriod"/>
            </a:pPr>
            <a:r>
              <a:rPr lang="en-US" dirty="0" smtClean="0"/>
              <a:t>Hands at 180 degree to each other.</a:t>
            </a:r>
          </a:p>
          <a:p>
            <a:endParaRPr lang="en-US" dirty="0"/>
          </a:p>
        </p:txBody>
      </p:sp>
    </p:spTree>
  </p:cSld>
  <p:clrMapOvr>
    <a:masterClrMapping/>
  </p:clrMapOvr>
  <p:transition>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8194" name="Picture 2" descr="C:\Users\STUDIO\Google Drive\YIC 8 Step\pics\Crossed triangle pose.jpg"/>
          <p:cNvPicPr>
            <a:picLocks noChangeAspect="1" noChangeArrowheads="1"/>
          </p:cNvPicPr>
          <p:nvPr/>
        </p:nvPicPr>
        <p:blipFill>
          <a:blip r:embed="rId2" cstate="print"/>
          <a:srcRect/>
          <a:stretch>
            <a:fillRect/>
          </a:stretch>
        </p:blipFill>
        <p:spPr bwMode="auto">
          <a:xfrm>
            <a:off x="2438400" y="1295400"/>
            <a:ext cx="5181600" cy="6273800"/>
          </a:xfrm>
          <a:prstGeom prst="rect">
            <a:avLst/>
          </a:prstGeom>
          <a:noFill/>
        </p:spPr>
      </p:pic>
    </p:spTree>
  </p:cSld>
  <p:clrMapOvr>
    <a:masterClrMapping/>
  </p:clrMapOvr>
  <p:transition>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7498080" cy="1143000"/>
          </a:xfrm>
        </p:spPr>
        <p:txBody>
          <a:bodyPr>
            <a:noAutofit/>
          </a:bodyPr>
          <a:lstStyle/>
          <a:p>
            <a:r>
              <a:rPr lang="en-US" sz="4000" dirty="0" smtClean="0"/>
              <a:t>5.	Parivritta Trikonasana</a:t>
            </a:r>
            <a:br>
              <a:rPr lang="en-US" sz="4000" dirty="0" smtClean="0"/>
            </a:br>
            <a:r>
              <a:rPr lang="en-US" sz="4000" dirty="0" smtClean="0"/>
              <a:t>	(Crossed Triangle Posture)</a:t>
            </a:r>
          </a:p>
        </p:txBody>
      </p:sp>
      <p:sp>
        <p:nvSpPr>
          <p:cNvPr id="3" name="Content Placeholder 2"/>
          <p:cNvSpPr>
            <a:spLocks noGrp="1"/>
          </p:cNvSpPr>
          <p:nvPr>
            <p:ph idx="1"/>
          </p:nvPr>
        </p:nvSpPr>
        <p:spPr>
          <a:xfrm>
            <a:off x="1447800" y="2743200"/>
            <a:ext cx="7498080" cy="3276600"/>
          </a:xfrm>
        </p:spPr>
        <p:txBody>
          <a:bodyPr>
            <a:normAutofit/>
          </a:bodyPr>
          <a:lstStyle/>
          <a:p>
            <a:r>
              <a:rPr lang="en-US" sz="2800" dirty="0" smtClean="0"/>
              <a:t>Type			 : Standing</a:t>
            </a:r>
          </a:p>
          <a:p>
            <a:r>
              <a:rPr lang="en-US" sz="2800" dirty="0" smtClean="0"/>
              <a:t>Category			 : Cultural</a:t>
            </a:r>
          </a:p>
          <a:p>
            <a:r>
              <a:rPr lang="en-US" sz="2800" dirty="0" smtClean="0"/>
              <a:t>Counts			 : 4</a:t>
            </a:r>
          </a:p>
          <a:p>
            <a:r>
              <a:rPr lang="en-US" sz="2800" dirty="0" smtClean="0"/>
              <a:t>Compl. Posture		 : Self-compl.</a:t>
            </a:r>
          </a:p>
        </p:txBody>
      </p:sp>
    </p:spTree>
  </p:cSld>
  <p:clrMapOvr>
    <a:masterClrMapping/>
  </p:clrMapOvr>
  <p:transition>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4800600"/>
          </a:xfrm>
        </p:spPr>
        <p:txBody>
          <a:bodyPr>
            <a:normAutofit fontScale="92500"/>
          </a:bodyPr>
          <a:lstStyle/>
          <a:p>
            <a:pPr marL="457200" indent="-457200">
              <a:spcBef>
                <a:spcPct val="50000"/>
              </a:spcBef>
              <a:buNone/>
            </a:pPr>
            <a:r>
              <a:rPr lang="en-US" sz="3500" dirty="0" smtClean="0"/>
              <a:t>Benefits</a:t>
            </a:r>
          </a:p>
          <a:p>
            <a:pPr marL="404813" indent="-404813">
              <a:buFont typeface="Arial" charset="0"/>
              <a:buAutoNum type="arabicPeriod"/>
            </a:pPr>
            <a:r>
              <a:rPr lang="en-US" sz="3500" dirty="0" smtClean="0"/>
              <a:t>Gives rotational movement to the spine.</a:t>
            </a:r>
          </a:p>
          <a:p>
            <a:pPr marL="404813" indent="-404813">
              <a:buFont typeface="Arial" charset="0"/>
              <a:buAutoNum type="arabicPeriod"/>
            </a:pPr>
            <a:r>
              <a:rPr lang="en-US" sz="3500" dirty="0" smtClean="0"/>
              <a:t>Strengthens the thigh muscles.</a:t>
            </a:r>
          </a:p>
          <a:p>
            <a:pPr>
              <a:buNone/>
            </a:pPr>
            <a:endParaRPr lang="en-US" sz="3500" dirty="0" smtClean="0"/>
          </a:p>
          <a:p>
            <a:pPr>
              <a:buNone/>
            </a:pPr>
            <a:r>
              <a:rPr lang="en-US" sz="3500" dirty="0" smtClean="0"/>
              <a:t>Limitations</a:t>
            </a:r>
          </a:p>
          <a:p>
            <a:pPr marL="457200" indent="-457200">
              <a:spcBef>
                <a:spcPct val="10000"/>
              </a:spcBef>
              <a:buFontTx/>
              <a:buAutoNum type="arabicPeriod"/>
            </a:pPr>
            <a:r>
              <a:rPr lang="en-US" sz="3500" dirty="0" smtClean="0"/>
              <a:t>Spinal problems</a:t>
            </a:r>
          </a:p>
          <a:p>
            <a:pPr marL="457200" indent="-457200">
              <a:spcBef>
                <a:spcPct val="10000"/>
              </a:spcBef>
              <a:buFontTx/>
              <a:buAutoNum type="arabicPeriod"/>
            </a:pPr>
            <a:r>
              <a:rPr lang="en-US" sz="3500" dirty="0" smtClean="0"/>
              <a:t>Heart problems</a:t>
            </a:r>
          </a:p>
          <a:p>
            <a:pPr marL="457200" indent="-457200">
              <a:spcBef>
                <a:spcPct val="10000"/>
              </a:spcBef>
              <a:buFontTx/>
              <a:buAutoNum type="arabicPeriod"/>
            </a:pPr>
            <a:r>
              <a:rPr lang="en-US" sz="3500" dirty="0" smtClean="0"/>
              <a:t>Hypertension</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404813" indent="-404813">
              <a:buNone/>
            </a:pPr>
            <a:r>
              <a:rPr lang="en-US" dirty="0" smtClean="0"/>
              <a:t>Key Points</a:t>
            </a:r>
          </a:p>
          <a:p>
            <a:pPr marL="457200" indent="-457200">
              <a:buFontTx/>
              <a:buAutoNum type="arabicPeriod"/>
            </a:pPr>
            <a:r>
              <a:rPr lang="en-US" dirty="0" smtClean="0"/>
              <a:t>Bend from lower back.</a:t>
            </a:r>
          </a:p>
          <a:p>
            <a:pPr marL="457200" indent="-457200">
              <a:buFont typeface="Arial" charset="0"/>
              <a:buAutoNum type="arabicPeriod"/>
            </a:pPr>
            <a:r>
              <a:rPr lang="en-US" dirty="0" smtClean="0"/>
              <a:t>Knees straight.</a:t>
            </a:r>
          </a:p>
          <a:p>
            <a:pPr marL="457200" indent="-457200">
              <a:buFont typeface="Arial" charset="0"/>
              <a:buAutoNum type="arabicPeriod"/>
            </a:pPr>
            <a:r>
              <a:rPr lang="en-US" dirty="0" smtClean="0"/>
              <a:t>Hands in 180 degree.</a:t>
            </a:r>
          </a:p>
          <a:p>
            <a:pPr marL="457200" indent="-457200">
              <a:buFont typeface="Arial" charset="0"/>
              <a:buAutoNum type="arabicPeriod"/>
            </a:pPr>
            <a:r>
              <a:rPr lang="en-US" dirty="0" smtClean="0"/>
              <a:t>Foot parallel to each other.</a:t>
            </a:r>
          </a:p>
          <a:p>
            <a:endParaRPr lang="en-US" dirty="0"/>
          </a:p>
        </p:txBody>
      </p:sp>
    </p:spTree>
  </p:cSld>
  <p:clrMapOvr>
    <a:masterClrMapping/>
  </p:clrMapOvr>
  <p:transition>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9218" name="Picture 2" descr="C:\Users\STUDIO\Google Drive\YIC 8 Step\pics\sinde angle pose.jpg"/>
          <p:cNvPicPr>
            <a:picLocks noChangeAspect="1" noChangeArrowheads="1"/>
          </p:cNvPicPr>
          <p:nvPr/>
        </p:nvPicPr>
        <p:blipFill>
          <a:blip r:embed="rId2" cstate="print"/>
          <a:srcRect/>
          <a:stretch>
            <a:fillRect/>
          </a:stretch>
        </p:blipFill>
        <p:spPr bwMode="auto">
          <a:xfrm>
            <a:off x="2057400" y="2209800"/>
            <a:ext cx="5520501" cy="3581400"/>
          </a:xfrm>
          <a:prstGeom prst="rect">
            <a:avLst/>
          </a:prstGeom>
          <a:noFill/>
        </p:spPr>
      </p:pic>
    </p:spTree>
  </p:cSld>
  <p:clrMapOvr>
    <a:masterClrMapping/>
  </p:clrMapOvr>
  <p:transition>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0"/>
            <a:ext cx="7498080" cy="1143000"/>
          </a:xfrm>
        </p:spPr>
        <p:txBody>
          <a:bodyPr>
            <a:noAutofit/>
          </a:bodyPr>
          <a:lstStyle/>
          <a:p>
            <a:r>
              <a:rPr lang="en-US" sz="4000" dirty="0" smtClean="0"/>
              <a:t>6.	Parsva konasana</a:t>
            </a:r>
            <a:br>
              <a:rPr lang="en-US" sz="4000" dirty="0" smtClean="0"/>
            </a:br>
            <a:r>
              <a:rPr lang="en-US" sz="4000" dirty="0" smtClean="0"/>
              <a:t>	(Side Angle Posture)</a:t>
            </a:r>
          </a:p>
        </p:txBody>
      </p:sp>
      <p:sp>
        <p:nvSpPr>
          <p:cNvPr id="3" name="Content Placeholder 2"/>
          <p:cNvSpPr>
            <a:spLocks noGrp="1"/>
          </p:cNvSpPr>
          <p:nvPr>
            <p:ph idx="1"/>
          </p:nvPr>
        </p:nvSpPr>
        <p:spPr>
          <a:xfrm>
            <a:off x="1435608" y="2514600"/>
            <a:ext cx="7498080" cy="3886200"/>
          </a:xfrm>
        </p:spPr>
        <p:txBody>
          <a:bodyPr/>
          <a:lstStyle/>
          <a:p>
            <a:r>
              <a:rPr lang="en-US" sz="2800" dirty="0" smtClean="0"/>
              <a:t>Type			 : Standing</a:t>
            </a:r>
          </a:p>
          <a:p>
            <a:r>
              <a:rPr lang="en-US" sz="2800" dirty="0" smtClean="0"/>
              <a:t>Category			 : Cultural</a:t>
            </a:r>
          </a:p>
          <a:p>
            <a:r>
              <a:rPr lang="en-US" sz="2800" dirty="0" smtClean="0"/>
              <a:t>Counts			 </a:t>
            </a:r>
            <a:r>
              <a:rPr lang="en-US" sz="2800" smtClean="0"/>
              <a:t>: 8</a:t>
            </a:r>
            <a:endParaRPr lang="en-US" sz="2800" dirty="0" smtClean="0"/>
          </a:p>
          <a:p>
            <a:r>
              <a:rPr lang="en-US" sz="2800" dirty="0" smtClean="0"/>
              <a:t>Compl. Posture		 : Self-compl.</a:t>
            </a:r>
          </a:p>
          <a:p>
            <a:endParaRPr lang="en-US" dirty="0"/>
          </a:p>
        </p:txBody>
      </p:sp>
    </p:spTree>
  </p:cSld>
  <p:clrMapOvr>
    <a:masterClrMapping/>
  </p:clrMapOvr>
  <p:transition>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219200"/>
            <a:ext cx="7498080" cy="4800600"/>
          </a:xfrm>
        </p:spPr>
        <p:txBody>
          <a:bodyPr/>
          <a:lstStyle/>
          <a:p>
            <a:pPr marL="457200" indent="-457200">
              <a:buNone/>
            </a:pPr>
            <a:r>
              <a:rPr lang="en-US" dirty="0" smtClean="0"/>
              <a:t>Benefits</a:t>
            </a:r>
          </a:p>
          <a:p>
            <a:pPr marL="457200" indent="-457200">
              <a:buFontTx/>
              <a:buAutoNum type="arabicPeriod"/>
            </a:pPr>
            <a:r>
              <a:rPr lang="en-US" dirty="0" smtClean="0"/>
              <a:t>Expands the thorax</a:t>
            </a:r>
          </a:p>
          <a:p>
            <a:pPr marL="457200" indent="-457200">
              <a:buFontTx/>
              <a:buAutoNum type="arabicPeriod"/>
            </a:pPr>
            <a:r>
              <a:rPr lang="en-US" dirty="0" smtClean="0"/>
              <a:t>Strengthens the thighs</a:t>
            </a:r>
          </a:p>
          <a:p>
            <a:pPr marL="457200" indent="-457200">
              <a:buFontTx/>
              <a:buAutoNum type="arabicPeriod"/>
            </a:pPr>
            <a:endParaRPr lang="en-US" dirty="0" smtClean="0"/>
          </a:p>
          <a:p>
            <a:pPr marL="457200" indent="-457200">
              <a:buNone/>
            </a:pPr>
            <a:r>
              <a:rPr lang="en-US" dirty="0" smtClean="0"/>
              <a:t>Limitations</a:t>
            </a:r>
          </a:p>
          <a:p>
            <a:pPr marL="596646" indent="-514350">
              <a:buFont typeface="+mj-lt"/>
              <a:buAutoNum type="arabicPeriod"/>
            </a:pPr>
            <a:r>
              <a:rPr lang="en-US" dirty="0" smtClean="0"/>
              <a:t>Cardiac Problem</a:t>
            </a:r>
          </a:p>
          <a:p>
            <a:endParaRPr lang="en-US" dirty="0"/>
          </a:p>
        </p:txBody>
      </p:sp>
    </p:spTree>
  </p:cSld>
  <p:clrMapOvr>
    <a:masterClrMapping/>
  </p:clrMapOvr>
  <p:transition>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990600"/>
            <a:ext cx="7498080" cy="4800600"/>
          </a:xfrm>
        </p:spPr>
        <p:txBody>
          <a:bodyPr>
            <a:normAutofit fontScale="92500"/>
          </a:bodyPr>
          <a:lstStyle/>
          <a:p>
            <a:pPr marL="457200" indent="-457200">
              <a:buNone/>
            </a:pPr>
            <a:r>
              <a:rPr lang="en-US" sz="3500" dirty="0" smtClean="0"/>
              <a:t>Key Points</a:t>
            </a:r>
          </a:p>
          <a:p>
            <a:pPr marL="457200" indent="-457200">
              <a:buFontTx/>
              <a:buAutoNum type="arabicPeriod"/>
            </a:pPr>
            <a:r>
              <a:rPr lang="en-US" sz="3500" dirty="0" smtClean="0"/>
              <a:t>In Count 3 body facing forward.</a:t>
            </a:r>
          </a:p>
          <a:p>
            <a:pPr marL="457200" indent="-457200">
              <a:buFontTx/>
              <a:buAutoNum type="arabicPeriod"/>
            </a:pPr>
            <a:r>
              <a:rPr lang="en-US" sz="3500" dirty="0" smtClean="0"/>
              <a:t>In Count 3 90 Degrees angle at the knee.</a:t>
            </a:r>
          </a:p>
          <a:p>
            <a:pPr marL="457200" indent="-457200">
              <a:buFontTx/>
              <a:buAutoNum type="arabicPeriod"/>
            </a:pPr>
            <a:r>
              <a:rPr lang="en-US" sz="3500" dirty="0" smtClean="0"/>
              <a:t>In Count 3 armpit resting on the knee.</a:t>
            </a:r>
          </a:p>
          <a:p>
            <a:pPr marL="457200" indent="-457200">
              <a:buFontTx/>
              <a:buAutoNum type="arabicPeriod"/>
            </a:pPr>
            <a:r>
              <a:rPr lang="en-US" sz="3500" dirty="0" smtClean="0"/>
              <a:t>Both soles totally on the ground.</a:t>
            </a:r>
          </a:p>
          <a:p>
            <a:pPr marL="457200" indent="-457200">
              <a:buFontTx/>
              <a:buAutoNum type="arabicPeriod"/>
            </a:pPr>
            <a:r>
              <a:rPr lang="en-US" sz="3500" dirty="0" smtClean="0"/>
              <a:t>No contraction of the chest. Chest should face forward in the final position.</a:t>
            </a:r>
          </a:p>
          <a:p>
            <a:pPr marL="457200" indent="-457200">
              <a:buFontTx/>
              <a:buAutoNum type="arabicPeriod"/>
            </a:pPr>
            <a:r>
              <a:rPr lang="en-US" sz="3500" dirty="0" smtClean="0"/>
              <a:t>Left knee should be straight.</a:t>
            </a:r>
          </a:p>
          <a:p>
            <a:endParaRPr lang="en-US" dirty="0"/>
          </a:p>
        </p:txBody>
      </p:sp>
    </p:spTree>
  </p:cSld>
  <p:clrMapOvr>
    <a:masterClrMapping/>
  </p:clrMapOvr>
  <p:transition>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0242" name="Picture 2" descr="C:\Users\STUDIO\Google Drive\YIC 8 Step\pics\Diamond Pose.jpg"/>
          <p:cNvPicPr>
            <a:picLocks noChangeAspect="1" noChangeArrowheads="1"/>
          </p:cNvPicPr>
          <p:nvPr/>
        </p:nvPicPr>
        <p:blipFill>
          <a:blip r:embed="rId2" cstate="print"/>
          <a:srcRect/>
          <a:stretch>
            <a:fillRect/>
          </a:stretch>
        </p:blipFill>
        <p:spPr bwMode="auto">
          <a:xfrm>
            <a:off x="2286000" y="838200"/>
            <a:ext cx="5562600" cy="5562600"/>
          </a:xfrm>
          <a:prstGeom prst="rect">
            <a:avLst/>
          </a:prstGeom>
          <a:noFill/>
        </p:spPr>
      </p:pic>
    </p:spTree>
  </p:cSld>
  <p:clrMapOvr>
    <a:masterClrMapping/>
  </p:clrMapOvr>
  <p:transition>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90600"/>
            <a:ext cx="7498080" cy="1143000"/>
          </a:xfrm>
        </p:spPr>
        <p:txBody>
          <a:bodyPr>
            <a:normAutofit fontScale="90000"/>
          </a:bodyPr>
          <a:lstStyle/>
          <a:p>
            <a:r>
              <a:rPr lang="en-US" sz="4400" dirty="0" smtClean="0"/>
              <a:t>7. 	Vajrasana</a:t>
            </a:r>
            <a:br>
              <a:rPr lang="en-US" sz="4400" dirty="0" smtClean="0"/>
            </a:br>
            <a:r>
              <a:rPr lang="en-US" sz="4400" dirty="0" smtClean="0"/>
              <a:t>	(The Ankle Posture)</a:t>
            </a:r>
          </a:p>
        </p:txBody>
      </p:sp>
      <p:sp>
        <p:nvSpPr>
          <p:cNvPr id="3" name="Content Placeholder 2"/>
          <p:cNvSpPr>
            <a:spLocks noGrp="1"/>
          </p:cNvSpPr>
          <p:nvPr>
            <p:ph idx="1"/>
          </p:nvPr>
        </p:nvSpPr>
        <p:spPr>
          <a:xfrm>
            <a:off x="1435608" y="2819400"/>
            <a:ext cx="7498080" cy="2514600"/>
          </a:xfrm>
        </p:spPr>
        <p:txBody>
          <a:bodyPr/>
          <a:lstStyle/>
          <a:p>
            <a:r>
              <a:rPr lang="en-US" sz="2800" dirty="0" smtClean="0"/>
              <a:t>Type			 : Sitting</a:t>
            </a:r>
          </a:p>
          <a:p>
            <a:r>
              <a:rPr lang="en-US" sz="2800" dirty="0" smtClean="0"/>
              <a:t>Category		 	 : Meditative</a:t>
            </a:r>
          </a:p>
          <a:p>
            <a:r>
              <a:rPr lang="en-US" sz="2800" dirty="0" smtClean="0"/>
              <a:t>Counts			 : 4</a:t>
            </a:r>
          </a:p>
          <a:p>
            <a:r>
              <a:rPr lang="en-US" sz="2800" dirty="0" smtClean="0"/>
              <a:t>Compl. Posture	  	 : Nil</a:t>
            </a:r>
          </a:p>
          <a:p>
            <a:endParaRPr lang="en-US" dirty="0"/>
          </a:p>
        </p:txBody>
      </p:sp>
    </p:spTree>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04800"/>
            <a:ext cx="7498080" cy="6324600"/>
          </a:xfrm>
        </p:spPr>
        <p:txBody>
          <a:bodyPr>
            <a:normAutofit fontScale="92500" lnSpcReduction="10000"/>
          </a:bodyPr>
          <a:lstStyle/>
          <a:p>
            <a:pPr marL="457200" indent="-457200">
              <a:buNone/>
            </a:pPr>
            <a:r>
              <a:rPr lang="en-US" dirty="0" smtClean="0"/>
              <a:t>Benefits</a:t>
            </a:r>
          </a:p>
          <a:p>
            <a:pPr marL="457200" indent="-457200">
              <a:buFontTx/>
              <a:buAutoNum type="arabicPeriod"/>
            </a:pPr>
            <a:r>
              <a:rPr lang="en-US" dirty="0" smtClean="0"/>
              <a:t>Keeps the spine erect and removes drowsiness</a:t>
            </a:r>
          </a:p>
          <a:p>
            <a:pPr marL="457200" indent="-457200">
              <a:buFontTx/>
              <a:buAutoNum type="arabicPeriod"/>
            </a:pPr>
            <a:r>
              <a:rPr lang="en-US" dirty="0" smtClean="0"/>
              <a:t>Activates Vajranadi</a:t>
            </a:r>
          </a:p>
          <a:p>
            <a:pPr marL="457200" indent="-457200">
              <a:buFontTx/>
              <a:buAutoNum type="arabicPeriod"/>
            </a:pPr>
            <a:r>
              <a:rPr lang="en-US" dirty="0" smtClean="0"/>
              <a:t>Increases awareness</a:t>
            </a:r>
          </a:p>
          <a:p>
            <a:pPr marL="457200" indent="-457200">
              <a:buFontTx/>
              <a:buAutoNum type="arabicPeriod"/>
            </a:pPr>
            <a:r>
              <a:rPr lang="en-US" dirty="0" smtClean="0"/>
              <a:t>Reduces Varicose veins.</a:t>
            </a:r>
          </a:p>
          <a:p>
            <a:pPr>
              <a:buNone/>
            </a:pPr>
            <a:endParaRPr lang="en-US" dirty="0" smtClean="0"/>
          </a:p>
          <a:p>
            <a:pPr>
              <a:buNone/>
            </a:pPr>
            <a:r>
              <a:rPr lang="en-US" dirty="0" smtClean="0"/>
              <a:t>Limitations:	Rheumatic Problems</a:t>
            </a:r>
          </a:p>
          <a:p>
            <a:pPr>
              <a:buNone/>
            </a:pPr>
            <a:endParaRPr lang="en-US" dirty="0" smtClean="0"/>
          </a:p>
          <a:p>
            <a:pPr>
              <a:buNone/>
            </a:pPr>
            <a:r>
              <a:rPr lang="en-US" dirty="0" smtClean="0"/>
              <a:t>Key Points</a:t>
            </a:r>
          </a:p>
          <a:p>
            <a:pPr marL="609600" indent="-609600">
              <a:buFontTx/>
              <a:buAutoNum type="arabicPeriod"/>
            </a:pPr>
            <a:r>
              <a:rPr lang="en-US" dirty="0" smtClean="0"/>
              <a:t>Heels together</a:t>
            </a:r>
          </a:p>
          <a:p>
            <a:pPr marL="609600" indent="-609600">
              <a:buFont typeface="+mj-lt"/>
              <a:buAutoNum type="arabicPeriod"/>
            </a:pPr>
            <a:r>
              <a:rPr lang="en-US" dirty="0" smtClean="0"/>
              <a:t>Weight of the body on the back of the feet.</a:t>
            </a:r>
          </a:p>
          <a:p>
            <a:pPr marL="609600" indent="-609600">
              <a:buFontTx/>
              <a:buNone/>
            </a:pPr>
            <a:endParaRPr lang="en-US" b="1" dirty="0" smtClean="0">
              <a:solidFill>
                <a:srgbClr val="336600"/>
              </a:solidFill>
            </a:endParaRPr>
          </a:p>
          <a:p>
            <a:endParaRPr lang="en-US" dirty="0"/>
          </a:p>
        </p:txBody>
      </p:sp>
    </p:spTree>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7498080" cy="1143000"/>
          </a:xfrm>
        </p:spPr>
        <p:txBody>
          <a:bodyPr>
            <a:noAutofit/>
          </a:bodyPr>
          <a:lstStyle/>
          <a:p>
            <a:r>
              <a:rPr lang="en-US" sz="4000" dirty="0" smtClean="0"/>
              <a:t>8.	Sasankasana</a:t>
            </a:r>
            <a:br>
              <a:rPr lang="en-US" sz="4000" dirty="0" smtClean="0"/>
            </a:br>
            <a:r>
              <a:rPr lang="en-US" sz="4000" dirty="0" smtClean="0"/>
              <a:t>	(Moon Posture)</a:t>
            </a:r>
          </a:p>
        </p:txBody>
      </p:sp>
      <p:sp>
        <p:nvSpPr>
          <p:cNvPr id="3" name="Content Placeholder 2"/>
          <p:cNvSpPr>
            <a:spLocks noGrp="1"/>
          </p:cNvSpPr>
          <p:nvPr>
            <p:ph idx="1"/>
          </p:nvPr>
        </p:nvSpPr>
        <p:spPr>
          <a:xfrm>
            <a:off x="1435608" y="2667000"/>
            <a:ext cx="7498080" cy="3581400"/>
          </a:xfrm>
        </p:spPr>
        <p:txBody>
          <a:bodyPr>
            <a:normAutofit/>
          </a:bodyPr>
          <a:lstStyle/>
          <a:p>
            <a:r>
              <a:rPr lang="en-US" sz="2800" dirty="0" smtClean="0"/>
              <a:t>Type			 : Sitting</a:t>
            </a:r>
          </a:p>
          <a:p>
            <a:r>
              <a:rPr lang="en-US" sz="2800" dirty="0" smtClean="0"/>
              <a:t>Category			 : Cultural</a:t>
            </a:r>
          </a:p>
          <a:p>
            <a:r>
              <a:rPr lang="en-US" sz="2800" dirty="0" smtClean="0"/>
              <a:t>Counts			 : 8</a:t>
            </a:r>
          </a:p>
          <a:p>
            <a:r>
              <a:rPr lang="en-US" sz="2800" dirty="0" smtClean="0"/>
              <a:t>Compl. Posture 		 : Supta Vajrasana</a:t>
            </a:r>
          </a:p>
          <a:p>
            <a:endParaRPr lang="en-US" dirty="0"/>
          </a:p>
        </p:txBody>
      </p:sp>
    </p:spTree>
  </p:cSld>
  <p:clrMapOvr>
    <a:masterClrMapping/>
  </p:clrMapOvr>
  <p:transition>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143000"/>
            <a:ext cx="7498080" cy="4800600"/>
          </a:xfrm>
        </p:spPr>
        <p:txBody>
          <a:bodyPr>
            <a:normAutofit/>
          </a:bodyPr>
          <a:lstStyle/>
          <a:p>
            <a:pPr marL="457200" indent="-457200">
              <a:buNone/>
            </a:pPr>
            <a:r>
              <a:rPr lang="en-US" sz="3000" dirty="0" smtClean="0"/>
              <a:t>Benefits</a:t>
            </a:r>
          </a:p>
          <a:p>
            <a:pPr marL="457200" indent="-457200">
              <a:buFontTx/>
              <a:buAutoNum type="arabicPeriod"/>
            </a:pPr>
            <a:r>
              <a:rPr lang="en-US" sz="3000" dirty="0" smtClean="0"/>
              <a:t>Enhances blood flow to the head.</a:t>
            </a:r>
          </a:p>
          <a:p>
            <a:pPr marL="457200" indent="-457200">
              <a:buFontTx/>
              <a:buAutoNum type="arabicPeriod"/>
            </a:pPr>
            <a:r>
              <a:rPr lang="en-US" sz="3000" dirty="0" smtClean="0"/>
              <a:t>Stimulates the brain.</a:t>
            </a:r>
          </a:p>
          <a:p>
            <a:pPr marL="457200" indent="-457200">
              <a:buFontTx/>
              <a:buAutoNum type="arabicPeriod"/>
            </a:pPr>
            <a:r>
              <a:rPr lang="en-US" sz="3000" dirty="0" smtClean="0"/>
              <a:t>Flexibility to the spine, knees and ankles.</a:t>
            </a:r>
          </a:p>
          <a:p>
            <a:pPr marL="457200" indent="-457200">
              <a:buFontTx/>
              <a:buAutoNum type="arabicPeriod"/>
            </a:pPr>
            <a:r>
              <a:rPr lang="en-US" sz="3000" dirty="0" smtClean="0"/>
              <a:t>Good for breathing ailments.</a:t>
            </a:r>
          </a:p>
          <a:p>
            <a:pPr>
              <a:buNone/>
            </a:pPr>
            <a:endParaRPr lang="en-US" sz="3000" dirty="0" smtClean="0"/>
          </a:p>
          <a:p>
            <a:r>
              <a:rPr lang="en-US" sz="3000" dirty="0" smtClean="0"/>
              <a:t>Limitations:	Gastritis and Peptic Ulcer</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None/>
            </a:pPr>
            <a:r>
              <a:rPr lang="en-US" sz="3000" dirty="0" smtClean="0"/>
              <a:t>Key Points</a:t>
            </a:r>
          </a:p>
          <a:p>
            <a:pPr marL="457200" indent="-457200">
              <a:buFontTx/>
              <a:buAutoNum type="arabicPeriod"/>
            </a:pPr>
            <a:r>
              <a:rPr lang="en-US" sz="3000" dirty="0" smtClean="0"/>
              <a:t>While bending forward allow the abdomen to touch the thighs, chest to knees, and forehead to the ground.</a:t>
            </a:r>
          </a:p>
          <a:p>
            <a:pPr marL="457200" indent="-457200">
              <a:buFont typeface="Arial" charset="0"/>
              <a:buAutoNum type="arabicPeriod"/>
            </a:pPr>
            <a:r>
              <a:rPr lang="en-US" sz="3000" dirty="0" smtClean="0"/>
              <a:t>Hips in contact with heels in final position.</a:t>
            </a:r>
          </a:p>
          <a:p>
            <a:pPr marL="457200" indent="-457200">
              <a:buFont typeface="Arial" charset="0"/>
              <a:buAutoNum type="arabicPeriod"/>
            </a:pPr>
            <a:r>
              <a:rPr lang="en-US" sz="3000" dirty="0" smtClean="0"/>
              <a:t>Shoulders loose free and relaxed.</a:t>
            </a:r>
          </a:p>
          <a:p>
            <a:pPr marL="457200" indent="-457200">
              <a:buFont typeface="Arial" charset="0"/>
              <a:buAutoNum type="arabicPeriod"/>
            </a:pPr>
            <a:r>
              <a:rPr lang="en-US" sz="3000" dirty="0" smtClean="0"/>
              <a:t>While coming up first head raises up then the chest then the abdomen.</a:t>
            </a:r>
          </a:p>
          <a:p>
            <a:endParaRPr lang="en-US" dirty="0"/>
          </a:p>
        </p:txBody>
      </p:sp>
    </p:spTree>
  </p:cSld>
  <p:clrMapOvr>
    <a:masterClrMapping/>
  </p:clrMapOvr>
  <p:transition>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7498080" cy="1143000"/>
          </a:xfrm>
        </p:spPr>
        <p:txBody>
          <a:bodyPr>
            <a:noAutofit/>
          </a:bodyPr>
          <a:lstStyle/>
          <a:p>
            <a:r>
              <a:rPr lang="en-US" sz="4000" dirty="0" smtClean="0"/>
              <a:t>9.	Supta-Vajrasana</a:t>
            </a:r>
            <a:br>
              <a:rPr lang="en-US" sz="4000" dirty="0" smtClean="0"/>
            </a:br>
            <a:r>
              <a:rPr lang="en-US" sz="4000" dirty="0" smtClean="0"/>
              <a:t>	(The Supine Vajrasana)</a:t>
            </a:r>
          </a:p>
        </p:txBody>
      </p:sp>
      <p:sp>
        <p:nvSpPr>
          <p:cNvPr id="3" name="Content Placeholder 2"/>
          <p:cNvSpPr>
            <a:spLocks noGrp="1"/>
          </p:cNvSpPr>
          <p:nvPr>
            <p:ph idx="1"/>
          </p:nvPr>
        </p:nvSpPr>
        <p:spPr>
          <a:xfrm>
            <a:off x="1435608" y="2743200"/>
            <a:ext cx="7498080" cy="2362200"/>
          </a:xfrm>
        </p:spPr>
        <p:txBody>
          <a:bodyPr/>
          <a:lstStyle/>
          <a:p>
            <a:r>
              <a:rPr lang="en-US" sz="2800" dirty="0" smtClean="0"/>
              <a:t>Type			 : Sitting</a:t>
            </a:r>
          </a:p>
          <a:p>
            <a:r>
              <a:rPr lang="en-US" sz="2800" dirty="0" smtClean="0"/>
              <a:t>Category			 : Cultural</a:t>
            </a:r>
          </a:p>
          <a:p>
            <a:r>
              <a:rPr lang="en-US" sz="2800" dirty="0" smtClean="0"/>
              <a:t>Counts			 : 8</a:t>
            </a:r>
          </a:p>
          <a:p>
            <a:r>
              <a:rPr lang="en-US" sz="2800" dirty="0" smtClean="0"/>
              <a:t>Compl. Posture 		 : Sasankasana</a:t>
            </a:r>
          </a:p>
          <a:p>
            <a:endParaRPr lang="en-US" dirty="0"/>
          </a:p>
        </p:txBody>
      </p:sp>
    </p:spTree>
  </p:cSld>
  <p:clrMapOvr>
    <a:masterClrMapping/>
  </p:clrMapOvr>
  <p:transition>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14400"/>
            <a:ext cx="7498080" cy="4800600"/>
          </a:xfrm>
        </p:spPr>
        <p:txBody>
          <a:bodyPr>
            <a:normAutofit/>
          </a:bodyPr>
          <a:lstStyle/>
          <a:p>
            <a:pPr marL="457200" indent="-457200">
              <a:buNone/>
            </a:pPr>
            <a:r>
              <a:rPr lang="en-US" sz="3000" dirty="0" smtClean="0"/>
              <a:t>Benefits</a:t>
            </a:r>
          </a:p>
          <a:p>
            <a:pPr marL="457200" indent="-457200">
              <a:buFontTx/>
              <a:buAutoNum type="arabicPeriod"/>
            </a:pPr>
            <a:r>
              <a:rPr lang="en-US" sz="3000" dirty="0" smtClean="0"/>
              <a:t>Increases the flexibility of the back bone.</a:t>
            </a:r>
          </a:p>
          <a:p>
            <a:pPr marL="457200" indent="-457200">
              <a:buFontTx/>
              <a:buAutoNum type="arabicPeriod"/>
            </a:pPr>
            <a:r>
              <a:rPr lang="en-US" sz="3000" dirty="0" smtClean="0"/>
              <a:t>Stimulates the spinal nerves.</a:t>
            </a:r>
          </a:p>
          <a:p>
            <a:pPr marL="457200" indent="-457200">
              <a:buFontTx/>
              <a:buAutoNum type="arabicPeriod"/>
            </a:pPr>
            <a:r>
              <a:rPr lang="en-US" sz="3000" dirty="0" smtClean="0"/>
              <a:t>Stimulates the back muscles.</a:t>
            </a:r>
          </a:p>
          <a:p>
            <a:pPr marL="457200" indent="-457200">
              <a:buFontTx/>
              <a:buAutoNum type="arabicPeriod"/>
            </a:pPr>
            <a:r>
              <a:rPr lang="en-US" sz="3000" dirty="0" smtClean="0"/>
              <a:t>Improves digestion</a:t>
            </a:r>
          </a:p>
          <a:p>
            <a:pPr marL="457200" indent="-457200">
              <a:buFontTx/>
              <a:buAutoNum type="arabicPeriod"/>
            </a:pPr>
            <a:r>
              <a:rPr lang="en-US" sz="3000" dirty="0" smtClean="0"/>
              <a:t>Removes constipation.</a:t>
            </a:r>
          </a:p>
          <a:p>
            <a:pPr marL="457200" indent="-457200">
              <a:buFontTx/>
              <a:buAutoNum type="arabicPeriod"/>
            </a:pPr>
            <a:r>
              <a:rPr lang="en-US" sz="3000" dirty="0" smtClean="0"/>
              <a:t>Mobilizes the hips, ankles and the lower back.</a:t>
            </a:r>
          </a:p>
          <a:p>
            <a:pPr marL="457200" indent="-457200">
              <a:buNone/>
            </a:pPr>
            <a:r>
              <a:rPr lang="en-US" dirty="0" smtClean="0"/>
              <a:t> </a:t>
            </a:r>
            <a:endParaRPr lang="en-US" dirty="0" smtClean="0">
              <a:solidFill>
                <a:srgbClr val="990099"/>
              </a:solidFill>
            </a:endParaRPr>
          </a:p>
          <a:p>
            <a:endParaRPr lang="en-US" dirty="0"/>
          </a:p>
        </p:txBody>
      </p:sp>
    </p:spTree>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2000"/>
            <a:ext cx="7498080" cy="4800600"/>
          </a:xfrm>
        </p:spPr>
        <p:txBody>
          <a:bodyPr>
            <a:normAutofit/>
          </a:bodyPr>
          <a:lstStyle/>
          <a:p>
            <a:pPr>
              <a:buNone/>
            </a:pPr>
            <a:r>
              <a:rPr lang="en-US" dirty="0" smtClean="0"/>
              <a:t>Limitations</a:t>
            </a:r>
          </a:p>
          <a:p>
            <a:pPr marL="457200" indent="-457200">
              <a:buFontTx/>
              <a:buAutoNum type="arabicPeriod"/>
            </a:pPr>
            <a:r>
              <a:rPr lang="en-US" sz="3000" dirty="0" smtClean="0"/>
              <a:t>Heart problems.</a:t>
            </a:r>
          </a:p>
          <a:p>
            <a:pPr marL="457200" indent="-457200">
              <a:buFontTx/>
              <a:buAutoNum type="arabicPeriod"/>
            </a:pPr>
            <a:r>
              <a:rPr lang="en-US" sz="3000" dirty="0" smtClean="0"/>
              <a:t>Back problems.</a:t>
            </a:r>
          </a:p>
          <a:p>
            <a:pPr marL="457200" indent="-457200">
              <a:buFontTx/>
              <a:buAutoNum type="arabicPeriod"/>
            </a:pPr>
            <a:r>
              <a:rPr lang="en-US" sz="3000" dirty="0" smtClean="0"/>
              <a:t>Spondylosis</a:t>
            </a:r>
          </a:p>
          <a:p>
            <a:pPr>
              <a:buNone/>
            </a:pPr>
            <a:endParaRPr lang="en-US" sz="3000" dirty="0" smtClean="0"/>
          </a:p>
          <a:p>
            <a:pPr>
              <a:buNone/>
            </a:pPr>
            <a:r>
              <a:rPr lang="en-US" sz="3000" dirty="0" smtClean="0"/>
              <a:t>Key Points</a:t>
            </a:r>
          </a:p>
          <a:p>
            <a:pPr marL="457200" indent="-457200">
              <a:buFontTx/>
              <a:buAutoNum type="arabicPeriod"/>
            </a:pPr>
            <a:r>
              <a:rPr lang="en-US" sz="3000" dirty="0" smtClean="0"/>
              <a:t>In the final position both knees together and on the ground.</a:t>
            </a:r>
          </a:p>
          <a:p>
            <a:pPr marL="457200" indent="-457200">
              <a:buFont typeface="Arial" charset="0"/>
              <a:buAutoNum type="arabicPeriod"/>
            </a:pPr>
            <a:r>
              <a:rPr lang="en-US" sz="3000" dirty="0" smtClean="0"/>
              <a:t>Back of the head on the ground.</a:t>
            </a:r>
          </a:p>
          <a:p>
            <a:endParaRPr lang="en-US" dirty="0"/>
          </a:p>
        </p:txBody>
      </p:sp>
    </p:spTree>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7498080" cy="1143000"/>
          </a:xfrm>
        </p:spPr>
        <p:txBody>
          <a:bodyPr>
            <a:noAutofit/>
          </a:bodyPr>
          <a:lstStyle/>
          <a:p>
            <a:r>
              <a:rPr lang="en-US" sz="4000" dirty="0" smtClean="0"/>
              <a:t>10.	Pascimotanasana</a:t>
            </a:r>
            <a:br>
              <a:rPr lang="en-US" sz="4000" dirty="0" smtClean="0"/>
            </a:br>
            <a:r>
              <a:rPr lang="en-US" sz="4000" dirty="0" smtClean="0"/>
              <a:t>	(Posterior Stretching)</a:t>
            </a:r>
          </a:p>
        </p:txBody>
      </p:sp>
      <p:sp>
        <p:nvSpPr>
          <p:cNvPr id="3" name="Content Placeholder 2"/>
          <p:cNvSpPr>
            <a:spLocks noGrp="1"/>
          </p:cNvSpPr>
          <p:nvPr>
            <p:ph idx="1"/>
          </p:nvPr>
        </p:nvSpPr>
        <p:spPr>
          <a:xfrm>
            <a:off x="1435608" y="2819400"/>
            <a:ext cx="7498080" cy="2590800"/>
          </a:xfrm>
        </p:spPr>
        <p:txBody>
          <a:bodyPr>
            <a:normAutofit/>
          </a:bodyPr>
          <a:lstStyle/>
          <a:p>
            <a:r>
              <a:rPr lang="en-US" sz="2800" dirty="0" smtClean="0"/>
              <a:t>Type			 : Sitting</a:t>
            </a:r>
          </a:p>
          <a:p>
            <a:r>
              <a:rPr lang="en-US" sz="2800" dirty="0" smtClean="0"/>
              <a:t>Category		 	 : Cultural</a:t>
            </a:r>
          </a:p>
          <a:p>
            <a:r>
              <a:rPr lang="en-US" sz="2800" dirty="0" smtClean="0"/>
              <a:t>Counts			 : 8</a:t>
            </a:r>
          </a:p>
          <a:p>
            <a:r>
              <a:rPr lang="en-US" sz="2800" dirty="0" smtClean="0"/>
              <a:t>Compl. Posture  	 : Ustrasana</a:t>
            </a:r>
          </a:p>
          <a:p>
            <a:endParaRPr lang="en-US" dirty="0"/>
          </a:p>
        </p:txBody>
      </p:sp>
    </p:spTree>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marL="690563" indent="-514350">
              <a:buNone/>
            </a:pPr>
            <a:r>
              <a:rPr lang="en-US" dirty="0" smtClean="0"/>
              <a:t>Benefits</a:t>
            </a:r>
          </a:p>
          <a:p>
            <a:pPr marL="690563" indent="-514350">
              <a:buFont typeface="+mj-lt"/>
              <a:buAutoNum type="arabicPeriod"/>
            </a:pPr>
            <a:r>
              <a:rPr lang="en-US" dirty="0" smtClean="0"/>
              <a:t>Flexibility to the back bone.</a:t>
            </a:r>
          </a:p>
          <a:p>
            <a:pPr marL="690563" indent="-514350">
              <a:buFont typeface="+mj-lt"/>
              <a:buAutoNum type="arabicPeriod"/>
            </a:pPr>
            <a:r>
              <a:rPr lang="en-US" dirty="0" smtClean="0"/>
              <a:t>Stimulates the spinal nerves and back muscles.</a:t>
            </a:r>
          </a:p>
          <a:p>
            <a:pPr marL="690563" indent="-514350">
              <a:buFont typeface="+mj-lt"/>
              <a:buAutoNum type="arabicPeriod"/>
            </a:pPr>
            <a:r>
              <a:rPr lang="en-US" dirty="0" smtClean="0"/>
              <a:t>Improves digestion.</a:t>
            </a:r>
          </a:p>
          <a:p>
            <a:pPr marL="690563" indent="-514350">
              <a:buFont typeface="+mj-lt"/>
              <a:buAutoNum type="arabicPeriod"/>
            </a:pPr>
            <a:r>
              <a:rPr lang="en-US" dirty="0" smtClean="0"/>
              <a:t>Removes constipation.</a:t>
            </a:r>
          </a:p>
          <a:p>
            <a:pPr>
              <a:buNone/>
            </a:pPr>
            <a:endParaRPr lang="en-US" dirty="0" smtClean="0"/>
          </a:p>
          <a:p>
            <a:pPr>
              <a:buNone/>
            </a:pPr>
            <a:r>
              <a:rPr lang="en-US" dirty="0" smtClean="0"/>
              <a:t>Limitations</a:t>
            </a:r>
          </a:p>
          <a:p>
            <a:pPr marL="514350" indent="-514350">
              <a:buFont typeface="+mj-lt"/>
              <a:buAutoNum type="arabicPeriod"/>
            </a:pPr>
            <a:r>
              <a:rPr lang="en-US" dirty="0" smtClean="0"/>
              <a:t>Heart ailments.</a:t>
            </a:r>
          </a:p>
          <a:p>
            <a:pPr marL="514350" indent="-514350">
              <a:buFont typeface="+mj-lt"/>
              <a:buAutoNum type="arabicPeriod"/>
            </a:pPr>
            <a:r>
              <a:rPr lang="en-US" dirty="0" smtClean="0"/>
              <a:t>Back problems and spondylosis.</a:t>
            </a:r>
          </a:p>
          <a:p>
            <a:pPr marL="457200" indent="-457200">
              <a:buFontTx/>
              <a:buAutoNum type="arabicPeriod"/>
            </a:pPr>
            <a:endParaRPr lang="en-US" dirty="0" smtClean="0"/>
          </a:p>
          <a:p>
            <a:endParaRPr lang="en-US" dirty="0"/>
          </a:p>
        </p:txBody>
      </p:sp>
    </p:spTree>
  </p:cSld>
  <p:clrMapOvr>
    <a:masterClrMapping/>
  </p:clrMapOvr>
  <p:transition>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690563" indent="-514350">
              <a:buNone/>
            </a:pPr>
            <a:r>
              <a:rPr lang="en-US" dirty="0" smtClean="0"/>
              <a:t>Key Points</a:t>
            </a:r>
          </a:p>
          <a:p>
            <a:pPr marL="690563" indent="-514350">
              <a:buFont typeface="+mj-lt"/>
              <a:buAutoNum type="arabicPeriod"/>
            </a:pPr>
            <a:r>
              <a:rPr lang="en-US" dirty="0" smtClean="0"/>
              <a:t>Bend from the lower back.</a:t>
            </a:r>
          </a:p>
          <a:p>
            <a:pPr marL="690563" indent="-514350">
              <a:buFont typeface="+mj-lt"/>
              <a:buAutoNum type="arabicPeriod"/>
            </a:pPr>
            <a:r>
              <a:rPr lang="en-US" dirty="0" smtClean="0"/>
              <a:t>Knees straight.</a:t>
            </a:r>
          </a:p>
          <a:p>
            <a:pPr marL="690563" indent="-514350">
              <a:buFont typeface="+mj-lt"/>
              <a:buAutoNum type="arabicPeriod"/>
            </a:pPr>
            <a:r>
              <a:rPr lang="en-US" dirty="0" smtClean="0"/>
              <a:t>From count 2 to 6 maintain both arms in such as way that biceps in contact with ear lobes.</a:t>
            </a:r>
          </a:p>
          <a:p>
            <a:endParaRPr lang="en-US" dirty="0"/>
          </a:p>
        </p:txBody>
      </p:sp>
    </p:spTree>
  </p:cSld>
  <p:clrMapOvr>
    <a:masterClrMapping/>
  </p:clrMapOvr>
  <p:transition>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1266" name="Picture 2" descr="C:\Users\STUDIO\Google Drive\YIC 8 Step\pics\Camel Pose.jpg"/>
          <p:cNvPicPr>
            <a:picLocks noChangeAspect="1" noChangeArrowheads="1"/>
          </p:cNvPicPr>
          <p:nvPr/>
        </p:nvPicPr>
        <p:blipFill>
          <a:blip r:embed="rId2" cstate="print"/>
          <a:srcRect/>
          <a:stretch>
            <a:fillRect/>
          </a:stretch>
        </p:blipFill>
        <p:spPr bwMode="auto">
          <a:xfrm>
            <a:off x="762000" y="1524000"/>
            <a:ext cx="7742400" cy="4343400"/>
          </a:xfrm>
          <a:prstGeom prst="rect">
            <a:avLst/>
          </a:prstGeom>
          <a:noFill/>
        </p:spPr>
      </p:pic>
    </p:spTree>
  </p:cSld>
  <p:clrMapOvr>
    <a:masterClrMapping/>
  </p:clrMapOvr>
  <p:transition>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90600"/>
            <a:ext cx="7498080" cy="1143000"/>
          </a:xfrm>
        </p:spPr>
        <p:txBody>
          <a:bodyPr>
            <a:noAutofit/>
          </a:bodyPr>
          <a:lstStyle/>
          <a:p>
            <a:r>
              <a:rPr lang="en-US" sz="4000" dirty="0" smtClean="0"/>
              <a:t>11.	Ustrasana</a:t>
            </a:r>
            <a:br>
              <a:rPr lang="en-US" sz="4000" dirty="0" smtClean="0"/>
            </a:br>
            <a:r>
              <a:rPr lang="en-US" sz="4000" dirty="0" smtClean="0"/>
              <a:t>	(Camel Posture)</a:t>
            </a:r>
          </a:p>
        </p:txBody>
      </p:sp>
      <p:sp>
        <p:nvSpPr>
          <p:cNvPr id="3" name="Content Placeholder 2"/>
          <p:cNvSpPr>
            <a:spLocks noGrp="1"/>
          </p:cNvSpPr>
          <p:nvPr>
            <p:ph idx="1"/>
          </p:nvPr>
        </p:nvSpPr>
        <p:spPr>
          <a:xfrm>
            <a:off x="1435608" y="2743200"/>
            <a:ext cx="7498080" cy="3657600"/>
          </a:xfrm>
        </p:spPr>
        <p:txBody>
          <a:bodyPr>
            <a:normAutofit/>
          </a:bodyPr>
          <a:lstStyle/>
          <a:p>
            <a:r>
              <a:rPr lang="en-US" sz="2800" dirty="0" smtClean="0"/>
              <a:t>Type			 : Sitting</a:t>
            </a:r>
          </a:p>
          <a:p>
            <a:r>
              <a:rPr lang="en-US" sz="2800" dirty="0" smtClean="0"/>
              <a:t>Category		 	 : Cultural</a:t>
            </a:r>
          </a:p>
          <a:p>
            <a:r>
              <a:rPr lang="en-US" sz="2800" dirty="0" smtClean="0"/>
              <a:t>Counts			 : 8</a:t>
            </a:r>
          </a:p>
          <a:p>
            <a:r>
              <a:rPr lang="en-US" sz="2800" dirty="0" smtClean="0"/>
              <a:t>Compl. Posture  	 : Pascimotanasana</a:t>
            </a:r>
          </a:p>
          <a:p>
            <a:endParaRPr lang="en-US" sz="2800" dirty="0" smtClean="0"/>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105400"/>
          </a:xfrm>
        </p:spPr>
        <p:txBody>
          <a:bodyPr>
            <a:normAutofit/>
          </a:bodyPr>
          <a:lstStyle/>
          <a:p>
            <a:pPr marL="690563" indent="-514350">
              <a:buNone/>
            </a:pPr>
            <a:r>
              <a:rPr lang="en-US" sz="3000" dirty="0" smtClean="0"/>
              <a:t>Benefits</a:t>
            </a:r>
          </a:p>
          <a:p>
            <a:pPr marL="457200" indent="-457200">
              <a:buFontTx/>
              <a:buAutoNum type="arabicPeriod"/>
            </a:pPr>
            <a:r>
              <a:rPr lang="en-US" sz="3000" dirty="0" smtClean="0"/>
              <a:t>Spine Flexibility.</a:t>
            </a:r>
          </a:p>
          <a:p>
            <a:pPr marL="457200" indent="-457200">
              <a:buFontTx/>
              <a:buAutoNum type="arabicPeriod"/>
            </a:pPr>
            <a:r>
              <a:rPr lang="en-US" sz="3000" dirty="0" smtClean="0"/>
              <a:t>Circulation to the head.</a:t>
            </a:r>
          </a:p>
          <a:p>
            <a:pPr marL="457200" indent="-457200">
              <a:buFontTx/>
              <a:buAutoNum type="arabicPeriod"/>
            </a:pPr>
            <a:r>
              <a:rPr lang="en-US" sz="3000" dirty="0" smtClean="0"/>
              <a:t>Prevents breathing problems</a:t>
            </a:r>
          </a:p>
          <a:p>
            <a:pPr marL="457200" indent="-457200">
              <a:buFontTx/>
              <a:buAutoNum type="arabicPeriod"/>
            </a:pPr>
            <a:endParaRPr lang="en-US" sz="3000" dirty="0" smtClean="0"/>
          </a:p>
          <a:p>
            <a:pPr marL="457200" indent="-457200">
              <a:buNone/>
            </a:pPr>
            <a:r>
              <a:rPr lang="en-US" sz="3000" dirty="0" smtClean="0"/>
              <a:t>Limitations</a:t>
            </a:r>
          </a:p>
          <a:p>
            <a:pPr marL="457200" indent="-457200">
              <a:buFontTx/>
              <a:buAutoNum type="arabicPeriod"/>
            </a:pPr>
            <a:r>
              <a:rPr lang="en-US" sz="3000" dirty="0" smtClean="0"/>
              <a:t>Recent chest or abdominal surgery.</a:t>
            </a:r>
          </a:p>
          <a:p>
            <a:pPr marL="457200" indent="-457200">
              <a:buFontTx/>
              <a:buAutoNum type="arabicPeriod"/>
            </a:pPr>
            <a:r>
              <a:rPr lang="en-US" sz="3000" dirty="0" smtClean="0"/>
              <a:t>Hernia.</a:t>
            </a:r>
          </a:p>
          <a:p>
            <a:pPr marL="457200" indent="-457200">
              <a:buFontTx/>
              <a:buAutoNum type="arabicPeriod"/>
            </a:pPr>
            <a:r>
              <a:rPr lang="en-US" sz="3000" dirty="0" smtClean="0"/>
              <a:t>Severe hypertension.</a:t>
            </a:r>
          </a:p>
          <a:p>
            <a:pPr marL="457200" indent="-457200">
              <a:buFontTx/>
              <a:buAutoNum type="arabicPeriod"/>
            </a:pPr>
            <a:endParaRPr lang="en-US" sz="3000" dirty="0" smtClean="0"/>
          </a:p>
          <a:p>
            <a:endParaRPr lang="en-US" sz="3000" dirty="0"/>
          </a:p>
        </p:txBody>
      </p:sp>
    </p:spTree>
  </p:cSld>
  <p:clrMapOvr>
    <a:masterClrMapping/>
  </p:clrMapOvr>
  <p:transition>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219200"/>
            <a:ext cx="7498080" cy="4800600"/>
          </a:xfrm>
        </p:spPr>
        <p:txBody>
          <a:bodyPr/>
          <a:lstStyle/>
          <a:p>
            <a:pPr marL="457200" indent="-457200">
              <a:buNone/>
            </a:pPr>
            <a:r>
              <a:rPr lang="en-US" dirty="0" smtClean="0"/>
              <a:t>Key Points</a:t>
            </a:r>
          </a:p>
          <a:p>
            <a:pPr marL="457200" indent="-457200">
              <a:buFontTx/>
              <a:buAutoNum type="arabicPeriod"/>
            </a:pPr>
            <a:r>
              <a:rPr lang="en-US" dirty="0" smtClean="0"/>
              <a:t>Push the abdomen forward and see that thighs are perpendicular to the ground.</a:t>
            </a:r>
          </a:p>
          <a:p>
            <a:pPr marL="457200" indent="-457200">
              <a:buFont typeface="Arial" charset="0"/>
              <a:buAutoNum type="arabicPeriod"/>
            </a:pPr>
            <a:r>
              <a:rPr lang="en-US" dirty="0" smtClean="0"/>
              <a:t>Both legs may be separated by shoulder width apart initially; with practice one can bring them together.</a:t>
            </a:r>
          </a:p>
          <a:p>
            <a:endParaRPr lang="en-US" dirty="0"/>
          </a:p>
        </p:txBody>
      </p:sp>
    </p:spTree>
  </p:cSld>
  <p:clrMapOvr>
    <a:masterClrMapping/>
  </p:clrMapOvr>
  <p:transition>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2290" name="Picture 2" descr="C:\Users\STUDIO\Google Drive\YIC 8 Step\pics\Twisted pose.png"/>
          <p:cNvPicPr>
            <a:picLocks noChangeAspect="1" noChangeArrowheads="1"/>
          </p:cNvPicPr>
          <p:nvPr/>
        </p:nvPicPr>
        <p:blipFill>
          <a:blip r:embed="rId2" cstate="print"/>
          <a:srcRect/>
          <a:stretch>
            <a:fillRect/>
          </a:stretch>
        </p:blipFill>
        <p:spPr bwMode="auto">
          <a:xfrm>
            <a:off x="2819400" y="1066800"/>
            <a:ext cx="4734591" cy="4800600"/>
          </a:xfrm>
          <a:prstGeom prst="rect">
            <a:avLst/>
          </a:prstGeom>
          <a:noFill/>
        </p:spPr>
      </p:pic>
    </p:spTree>
  </p:cSld>
  <p:clrMapOvr>
    <a:masterClrMapping/>
  </p:clrMapOvr>
  <p:transition>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7498080" cy="1143000"/>
          </a:xfrm>
        </p:spPr>
        <p:txBody>
          <a:bodyPr>
            <a:noAutofit/>
          </a:bodyPr>
          <a:lstStyle/>
          <a:p>
            <a:r>
              <a:rPr lang="en-US" sz="4000" dirty="0" smtClean="0"/>
              <a:t>12. 	Vakrasana</a:t>
            </a:r>
            <a:br>
              <a:rPr lang="en-US" sz="4000" dirty="0" smtClean="0"/>
            </a:br>
            <a:r>
              <a:rPr lang="en-US" sz="4000" dirty="0" smtClean="0"/>
              <a:t>	(Twist Posture)</a:t>
            </a:r>
          </a:p>
        </p:txBody>
      </p:sp>
      <p:sp>
        <p:nvSpPr>
          <p:cNvPr id="3" name="Content Placeholder 2"/>
          <p:cNvSpPr>
            <a:spLocks noGrp="1"/>
          </p:cNvSpPr>
          <p:nvPr>
            <p:ph idx="1"/>
          </p:nvPr>
        </p:nvSpPr>
        <p:spPr>
          <a:xfrm>
            <a:off x="1435608" y="2895600"/>
            <a:ext cx="7498080" cy="3352800"/>
          </a:xfrm>
        </p:spPr>
        <p:txBody>
          <a:bodyPr>
            <a:normAutofit/>
          </a:bodyPr>
          <a:lstStyle/>
          <a:p>
            <a:r>
              <a:rPr lang="en-US" sz="2800" dirty="0" smtClean="0"/>
              <a:t>Type			 : Sitting</a:t>
            </a:r>
          </a:p>
          <a:p>
            <a:r>
              <a:rPr lang="en-US" sz="2800" dirty="0" smtClean="0"/>
              <a:t>Category			 : Cultural</a:t>
            </a:r>
          </a:p>
          <a:p>
            <a:r>
              <a:rPr lang="en-US" sz="2800" dirty="0" smtClean="0"/>
              <a:t>Counts			 : 4</a:t>
            </a:r>
          </a:p>
          <a:p>
            <a:r>
              <a:rPr lang="en-US" sz="2800" dirty="0" smtClean="0"/>
              <a:t>Compl. Posture 		 : Self-compl.</a:t>
            </a:r>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90600"/>
            <a:ext cx="7498080" cy="4800600"/>
          </a:xfrm>
        </p:spPr>
        <p:txBody>
          <a:bodyPr>
            <a:normAutofit/>
          </a:bodyPr>
          <a:lstStyle/>
          <a:p>
            <a:pPr marL="690563" indent="-514350">
              <a:buNone/>
            </a:pPr>
            <a:r>
              <a:rPr lang="en-US" dirty="0" smtClean="0"/>
              <a:t>Benefits</a:t>
            </a:r>
          </a:p>
          <a:p>
            <a:pPr marL="457200" indent="-457200">
              <a:buFontTx/>
              <a:buAutoNum type="arabicPeriod"/>
            </a:pPr>
            <a:r>
              <a:rPr lang="en-US" dirty="0" smtClean="0"/>
              <a:t>Flexibility to the spine.</a:t>
            </a:r>
          </a:p>
          <a:p>
            <a:pPr marL="457200" indent="-457200">
              <a:buFontTx/>
              <a:buAutoNum type="arabicPeriod"/>
            </a:pPr>
            <a:r>
              <a:rPr lang="en-US" dirty="0" smtClean="0"/>
              <a:t>Tones up the spinal nerves.</a:t>
            </a:r>
          </a:p>
          <a:p>
            <a:pPr marL="457200" indent="-457200">
              <a:buFontTx/>
              <a:buAutoNum type="arabicPeriod"/>
            </a:pPr>
            <a:r>
              <a:rPr lang="en-US" dirty="0" smtClean="0"/>
              <a:t>Cures constipation. </a:t>
            </a:r>
          </a:p>
          <a:p>
            <a:pPr marL="457200" indent="-457200">
              <a:buFontTx/>
              <a:buAutoNum type="arabicPeriod"/>
            </a:pPr>
            <a:r>
              <a:rPr lang="en-US" dirty="0" smtClean="0"/>
              <a:t>Improves lung capacity.</a:t>
            </a:r>
          </a:p>
          <a:p>
            <a:endParaRPr lang="en-US" dirty="0" smtClean="0"/>
          </a:p>
          <a:p>
            <a:pPr>
              <a:buNone/>
            </a:pPr>
            <a:r>
              <a:rPr lang="en-US" dirty="0" smtClean="0"/>
              <a:t>Limitations:	Recent abdominal surgery</a:t>
            </a:r>
          </a:p>
          <a:p>
            <a:endParaRPr lang="en-US" dirty="0"/>
          </a:p>
        </p:txBody>
      </p:sp>
    </p:spTree>
  </p:cSld>
  <p:clrMapOvr>
    <a:masterClrMapping/>
  </p:clrMapOvr>
  <p:transition>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pPr>
              <a:buNone/>
            </a:pPr>
            <a:r>
              <a:rPr lang="en-US" dirty="0" smtClean="0"/>
              <a:t>Key Points</a:t>
            </a:r>
          </a:p>
          <a:p>
            <a:pPr>
              <a:buFont typeface="Arial" charset="0"/>
              <a:buAutoNum type="arabicPeriod"/>
            </a:pPr>
            <a:r>
              <a:rPr lang="en-US" dirty="0" smtClean="0"/>
              <a:t>Middle of the foot by the side of knee.</a:t>
            </a:r>
          </a:p>
          <a:p>
            <a:pPr>
              <a:buFont typeface="Arial" charset="0"/>
              <a:buAutoNum type="arabicPeriod"/>
            </a:pPr>
            <a:r>
              <a:rPr lang="en-US" dirty="0" smtClean="0"/>
              <a:t>Pressure of raised leg on abdomen.</a:t>
            </a:r>
          </a:p>
          <a:p>
            <a:pPr>
              <a:buFont typeface="Arial" charset="0"/>
              <a:buAutoNum type="arabicPeriod"/>
            </a:pPr>
            <a:r>
              <a:rPr lang="en-US" dirty="0" smtClean="0"/>
              <a:t>Forward stretched leg should be maintained straight.</a:t>
            </a:r>
          </a:p>
          <a:p>
            <a:endParaRPr lang="en-US" dirty="0"/>
          </a:p>
        </p:txBody>
      </p:sp>
      <p:sp>
        <p:nvSpPr>
          <p:cNvPr id="4" name="Title 3"/>
          <p:cNvSpPr>
            <a:spLocks noGrp="1"/>
          </p:cNvSpPr>
          <p:nvPr>
            <p:ph type="title"/>
          </p:nvPr>
        </p:nvSpPr>
        <p:spPr/>
        <p:txBody>
          <a:bodyPr/>
          <a:lstStyle/>
          <a:p>
            <a:endParaRPr lang="en-US" dirty="0"/>
          </a:p>
        </p:txBody>
      </p:sp>
    </p:spTree>
  </p:cSld>
  <p:clrMapOvr>
    <a:masterClrMapping/>
  </p:clrMapOvr>
  <p:transition>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667000"/>
            <a:ext cx="7498080" cy="3124200"/>
          </a:xfrm>
        </p:spPr>
        <p:txBody>
          <a:bodyPr>
            <a:normAutofit/>
          </a:bodyPr>
          <a:lstStyle/>
          <a:p>
            <a:r>
              <a:rPr lang="en-US" sz="2800" dirty="0" smtClean="0"/>
              <a:t>Type			 : Sitting</a:t>
            </a:r>
          </a:p>
          <a:p>
            <a:r>
              <a:rPr lang="en-US" sz="2800" dirty="0" smtClean="0"/>
              <a:t>Category			 : Cultural</a:t>
            </a:r>
          </a:p>
          <a:p>
            <a:r>
              <a:rPr lang="en-US" sz="2800" dirty="0" smtClean="0"/>
              <a:t>Counts			 : 8</a:t>
            </a:r>
          </a:p>
          <a:p>
            <a:r>
              <a:rPr lang="en-US" sz="2800" dirty="0" smtClean="0"/>
              <a:t>Compl. Posture 		 : Self-compl.</a:t>
            </a:r>
          </a:p>
          <a:p>
            <a:endParaRPr lang="en-US" sz="2800" dirty="0" smtClean="0"/>
          </a:p>
          <a:p>
            <a:endParaRPr lang="en-US" sz="2800" dirty="0" smtClean="0"/>
          </a:p>
          <a:p>
            <a:endParaRPr lang="en-US" sz="2800" dirty="0"/>
          </a:p>
        </p:txBody>
      </p:sp>
      <p:sp>
        <p:nvSpPr>
          <p:cNvPr id="4" name="Title 1"/>
          <p:cNvSpPr>
            <a:spLocks noGrp="1"/>
          </p:cNvSpPr>
          <p:nvPr>
            <p:ph type="title"/>
          </p:nvPr>
        </p:nvSpPr>
        <p:spPr>
          <a:xfrm>
            <a:off x="274320" y="838200"/>
            <a:ext cx="7498080" cy="1143000"/>
          </a:xfrm>
        </p:spPr>
        <p:txBody>
          <a:bodyPr>
            <a:normAutofit fontScale="90000"/>
          </a:bodyPr>
          <a:lstStyle/>
          <a:p>
            <a:r>
              <a:rPr lang="en-US" sz="4400" dirty="0" smtClean="0"/>
              <a:t>13. 	Ardha Matsyendrasana</a:t>
            </a:r>
            <a:br>
              <a:rPr lang="en-US" sz="4400" dirty="0" smtClean="0"/>
            </a:br>
            <a:r>
              <a:rPr lang="en-US" sz="4400" dirty="0" smtClean="0"/>
              <a:t>	(Half-twist Posture)</a:t>
            </a:r>
          </a:p>
        </p:txBody>
      </p:sp>
    </p:spTree>
  </p:cSld>
  <p:clrMapOvr>
    <a:masterClrMapping/>
  </p:clrMapOvr>
  <p:transition>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90600"/>
            <a:ext cx="7498080" cy="4800600"/>
          </a:xfrm>
        </p:spPr>
        <p:txBody>
          <a:bodyPr>
            <a:normAutofit/>
          </a:bodyPr>
          <a:lstStyle/>
          <a:p>
            <a:pPr marL="690563" indent="-514350">
              <a:buNone/>
            </a:pPr>
            <a:r>
              <a:rPr lang="en-US" dirty="0" smtClean="0"/>
              <a:t>Benefits</a:t>
            </a:r>
          </a:p>
          <a:p>
            <a:pPr marL="457200" indent="-457200">
              <a:buFontTx/>
              <a:buAutoNum type="arabicPeriod"/>
            </a:pPr>
            <a:r>
              <a:rPr lang="en-US" dirty="0" smtClean="0"/>
              <a:t>Flexibility to the spine.</a:t>
            </a:r>
          </a:p>
          <a:p>
            <a:pPr marL="457200" indent="-457200">
              <a:buFontTx/>
              <a:buAutoNum type="arabicPeriod"/>
            </a:pPr>
            <a:r>
              <a:rPr lang="en-US" dirty="0" smtClean="0"/>
              <a:t>Tones up the spinal nerves.</a:t>
            </a:r>
          </a:p>
          <a:p>
            <a:pPr marL="457200" indent="-457200">
              <a:buFontTx/>
              <a:buAutoNum type="arabicPeriod"/>
            </a:pPr>
            <a:r>
              <a:rPr lang="en-US" dirty="0" smtClean="0"/>
              <a:t>Cures constipation.</a:t>
            </a:r>
          </a:p>
          <a:p>
            <a:pPr marL="457200" indent="-457200">
              <a:buFontTx/>
              <a:buAutoNum type="arabicPeriod"/>
            </a:pPr>
            <a:r>
              <a:rPr lang="en-US" dirty="0" smtClean="0"/>
              <a:t>Improves lung capacity.</a:t>
            </a:r>
          </a:p>
          <a:p>
            <a:pPr>
              <a:buNone/>
            </a:pPr>
            <a:endParaRPr lang="en-US" dirty="0" smtClean="0"/>
          </a:p>
          <a:p>
            <a:pPr>
              <a:buNone/>
            </a:pPr>
            <a:r>
              <a:rPr lang="en-US" dirty="0" smtClean="0"/>
              <a:t>Limitations:	Recent abdominal surgery</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7498080" cy="4800600"/>
          </a:xfrm>
        </p:spPr>
        <p:txBody>
          <a:bodyPr>
            <a:normAutofit fontScale="92500" lnSpcReduction="20000"/>
          </a:bodyPr>
          <a:lstStyle/>
          <a:p>
            <a:pPr marL="457200" indent="-457200">
              <a:spcBef>
                <a:spcPct val="55000"/>
              </a:spcBef>
              <a:buNone/>
            </a:pPr>
            <a:r>
              <a:rPr lang="en-US" sz="3500" dirty="0" smtClean="0"/>
              <a:t>Key Points</a:t>
            </a:r>
          </a:p>
          <a:p>
            <a:pPr marL="457200" indent="-457200">
              <a:spcBef>
                <a:spcPct val="55000"/>
              </a:spcBef>
              <a:buFontTx/>
              <a:buAutoNum type="arabicPeriod"/>
            </a:pPr>
            <a:r>
              <a:rPr lang="en-US" sz="3500" dirty="0" smtClean="0"/>
              <a:t>Left toes and right knee should be in one line</a:t>
            </a:r>
          </a:p>
          <a:p>
            <a:pPr marL="457200" indent="-457200">
              <a:spcBef>
                <a:spcPct val="55000"/>
              </a:spcBef>
              <a:buFontTx/>
              <a:buAutoNum type="arabicPeriod"/>
            </a:pPr>
            <a:r>
              <a:rPr lang="en-US" sz="3500" dirty="0" smtClean="0"/>
              <a:t>Pressure of the left leg on the abdomen</a:t>
            </a:r>
          </a:p>
          <a:p>
            <a:pPr marL="457200" indent="-457200">
              <a:spcBef>
                <a:spcPct val="55000"/>
              </a:spcBef>
              <a:buFontTx/>
              <a:buAutoNum type="arabicPeriod"/>
            </a:pPr>
            <a:r>
              <a:rPr lang="en-US" sz="3500" dirty="0" smtClean="0"/>
              <a:t>Twist of the spine</a:t>
            </a:r>
          </a:p>
          <a:p>
            <a:pPr marL="457200" indent="-457200">
              <a:spcBef>
                <a:spcPct val="55000"/>
              </a:spcBef>
              <a:buFontTx/>
              <a:buAutoNum type="arabicPeriod"/>
            </a:pPr>
            <a:r>
              <a:rPr lang="en-US" sz="3500" dirty="0" smtClean="0"/>
              <a:t>Expansion of the chest</a:t>
            </a:r>
          </a:p>
          <a:p>
            <a:pPr marL="457200" indent="-457200">
              <a:spcBef>
                <a:spcPct val="55000"/>
              </a:spcBef>
              <a:buFontTx/>
              <a:buAutoNum type="arabicPeriod"/>
            </a:pPr>
            <a:r>
              <a:rPr lang="en-US" sz="3500" dirty="0" smtClean="0"/>
              <a:t>The line joining both shoulders should be parallel to the ground</a:t>
            </a:r>
          </a:p>
          <a:p>
            <a:endParaRPr lang="en-US" dirty="0"/>
          </a:p>
        </p:txBody>
      </p:sp>
    </p:spTree>
  </p:cSld>
  <p:clrMapOvr>
    <a:masterClrMapping/>
  </p:clrMapOvr>
  <p:transition>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3314" name="Picture 2" descr="C:\Users\STUDIO\Google Drive\YIC 8 Step\pics\Swan Pose.jpg"/>
          <p:cNvPicPr>
            <a:picLocks noChangeAspect="1" noChangeArrowheads="1"/>
          </p:cNvPicPr>
          <p:nvPr/>
        </p:nvPicPr>
        <p:blipFill>
          <a:blip r:embed="rId2" cstate="print"/>
          <a:srcRect/>
          <a:stretch>
            <a:fillRect/>
          </a:stretch>
        </p:blipFill>
        <p:spPr bwMode="auto">
          <a:xfrm>
            <a:off x="1828800" y="381000"/>
            <a:ext cx="5715000" cy="5895976"/>
          </a:xfrm>
          <a:prstGeom prst="rect">
            <a:avLst/>
          </a:prstGeom>
          <a:noFill/>
        </p:spPr>
      </p:pic>
    </p:spTree>
  </p:cSld>
  <p:clrMapOvr>
    <a:masterClrMapping/>
  </p:clrMapOvr>
  <p:transition>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 y="533400"/>
            <a:ext cx="7498080" cy="1143000"/>
          </a:xfrm>
        </p:spPr>
        <p:txBody>
          <a:bodyPr>
            <a:normAutofit/>
          </a:bodyPr>
          <a:lstStyle/>
          <a:p>
            <a:r>
              <a:rPr lang="en-US" sz="4000" dirty="0" smtClean="0"/>
              <a:t>14.	HAMSASANA</a:t>
            </a:r>
          </a:p>
        </p:txBody>
      </p:sp>
      <p:sp>
        <p:nvSpPr>
          <p:cNvPr id="3" name="Content Placeholder 2"/>
          <p:cNvSpPr>
            <a:spLocks noGrp="1"/>
          </p:cNvSpPr>
          <p:nvPr>
            <p:ph idx="1"/>
          </p:nvPr>
        </p:nvSpPr>
        <p:spPr>
          <a:xfrm>
            <a:off x="1219200" y="2590800"/>
            <a:ext cx="7498080" cy="3581400"/>
          </a:xfrm>
        </p:spPr>
        <p:txBody>
          <a:bodyPr>
            <a:normAutofit/>
          </a:bodyPr>
          <a:lstStyle/>
          <a:p>
            <a:r>
              <a:rPr lang="en-US" sz="2800" dirty="0" smtClean="0"/>
              <a:t>Type			 : Sitting</a:t>
            </a:r>
          </a:p>
          <a:p>
            <a:r>
              <a:rPr lang="en-US" sz="2800" dirty="0" smtClean="0"/>
              <a:t>Category			 : Cultural-Balancing</a:t>
            </a:r>
          </a:p>
          <a:p>
            <a:r>
              <a:rPr lang="en-US" sz="2800" dirty="0" smtClean="0"/>
              <a:t>Counts			 : 10</a:t>
            </a:r>
          </a:p>
          <a:p>
            <a:r>
              <a:rPr lang="en-US" sz="2800" dirty="0" smtClean="0"/>
              <a:t>Compl. Posture  	 : No compl</a:t>
            </a:r>
            <a:r>
              <a:rPr lang="en-US" dirty="0" smtClean="0"/>
              <a:t>.</a:t>
            </a:r>
          </a:p>
          <a:p>
            <a:endParaRPr lang="en-US" dirty="0"/>
          </a:p>
        </p:txBody>
      </p:sp>
    </p:spTree>
  </p:cSld>
  <p:clrMapOvr>
    <a:masterClrMapping/>
  </p:clrMapOvr>
  <p:transition>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lnSpcReduction="10000"/>
          </a:bodyPr>
          <a:lstStyle/>
          <a:p>
            <a:pPr marL="457200" indent="-457200">
              <a:spcBef>
                <a:spcPct val="60000"/>
              </a:spcBef>
              <a:buNone/>
            </a:pPr>
            <a:r>
              <a:rPr lang="en-US" sz="2800" dirty="0" smtClean="0"/>
              <a:t>Benefits</a:t>
            </a:r>
          </a:p>
          <a:p>
            <a:pPr marL="457200" indent="-457200">
              <a:spcBef>
                <a:spcPct val="60000"/>
              </a:spcBef>
              <a:buFontTx/>
              <a:buAutoNum type="arabicPeriod"/>
            </a:pPr>
            <a:r>
              <a:rPr lang="en-US" sz="2800" dirty="0" smtClean="0"/>
              <a:t>Makes the wrists flexible</a:t>
            </a:r>
          </a:p>
          <a:p>
            <a:pPr marL="457200" indent="-457200">
              <a:spcBef>
                <a:spcPct val="60000"/>
              </a:spcBef>
              <a:buFontTx/>
              <a:buAutoNum type="arabicPeriod"/>
            </a:pPr>
            <a:r>
              <a:rPr lang="en-US" sz="2800" dirty="0" smtClean="0"/>
              <a:t>Arms become strong</a:t>
            </a:r>
          </a:p>
          <a:p>
            <a:pPr marL="457200" indent="-457200">
              <a:spcBef>
                <a:spcPct val="60000"/>
              </a:spcBef>
              <a:buFontTx/>
              <a:buAutoNum type="arabicPeriod"/>
            </a:pPr>
            <a:r>
              <a:rPr lang="en-US" sz="2800" dirty="0" smtClean="0"/>
              <a:t>Digestion improves</a:t>
            </a:r>
          </a:p>
          <a:p>
            <a:pPr marL="457200" indent="-457200">
              <a:spcBef>
                <a:spcPct val="60000"/>
              </a:spcBef>
              <a:buFontTx/>
              <a:buAutoNum type="arabicPeriod"/>
            </a:pPr>
            <a:r>
              <a:rPr lang="en-US" sz="2800" dirty="0" smtClean="0"/>
              <a:t>Removes constipation</a:t>
            </a:r>
          </a:p>
          <a:p>
            <a:pPr marL="457200" indent="-457200">
              <a:spcBef>
                <a:spcPct val="60000"/>
              </a:spcBef>
              <a:buNone/>
            </a:pPr>
            <a:endParaRPr lang="en-US" sz="2800" dirty="0" smtClean="0"/>
          </a:p>
          <a:p>
            <a:pPr marL="457200" indent="-457200">
              <a:spcBef>
                <a:spcPts val="1800"/>
              </a:spcBef>
              <a:buNone/>
            </a:pPr>
            <a:r>
              <a:rPr lang="en-US" sz="2800" dirty="0" smtClean="0"/>
              <a:t>Limitations</a:t>
            </a:r>
          </a:p>
          <a:p>
            <a:pPr marL="457200" indent="-457200">
              <a:spcBef>
                <a:spcPts val="1800"/>
              </a:spcBef>
              <a:buFontTx/>
              <a:buAutoNum type="arabicPeriod"/>
            </a:pPr>
            <a:r>
              <a:rPr lang="en-US" sz="2800" dirty="0" smtClean="0"/>
              <a:t>Hernia, hyper acidity and ulcers.</a:t>
            </a:r>
          </a:p>
          <a:p>
            <a:pPr marL="457200" indent="-457200">
              <a:spcBef>
                <a:spcPts val="1800"/>
              </a:spcBef>
              <a:buFontTx/>
              <a:buAutoNum type="arabicPeriod"/>
            </a:pPr>
            <a:r>
              <a:rPr lang="en-US" sz="2800" dirty="0" smtClean="0"/>
              <a:t>Women with menstrual problems.</a:t>
            </a:r>
          </a:p>
          <a:p>
            <a:pPr marL="457200" indent="-457200">
              <a:spcBef>
                <a:spcPct val="60000"/>
              </a:spcBef>
              <a:buNone/>
            </a:pPr>
            <a:endParaRPr lang="en-US" sz="2800" b="1" dirty="0" smtClean="0">
              <a:solidFill>
                <a:srgbClr val="663300"/>
              </a:solidFill>
            </a:endParaRPr>
          </a:p>
          <a:p>
            <a:pPr marL="457200" indent="-457200">
              <a:spcBef>
                <a:spcPct val="60000"/>
              </a:spcBef>
              <a:buFontTx/>
              <a:buAutoNum type="arabicPeriod"/>
            </a:pPr>
            <a:endParaRPr lang="en-US" sz="2800" b="1" dirty="0" smtClean="0">
              <a:solidFill>
                <a:srgbClr val="663300"/>
              </a:solidFill>
            </a:endParaRPr>
          </a:p>
          <a:p>
            <a:endParaRPr lang="en-US" sz="2800" dirty="0"/>
          </a:p>
        </p:txBody>
      </p:sp>
    </p:spTree>
  </p:cSld>
  <p:clrMapOvr>
    <a:masterClrMapping/>
  </p:clrMapOvr>
  <p:transition>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990600" y="1447800"/>
            <a:ext cx="7498080" cy="4800600"/>
          </a:xfrm>
        </p:spPr>
        <p:txBody>
          <a:bodyPr/>
          <a:lstStyle/>
          <a:p>
            <a:pPr marL="850392" indent="-457200">
              <a:spcBef>
                <a:spcPct val="50000"/>
              </a:spcBef>
              <a:buNone/>
            </a:pPr>
            <a:r>
              <a:rPr lang="en-US" sz="2800" dirty="0" smtClean="0"/>
              <a:t>Key Points</a:t>
            </a:r>
          </a:p>
          <a:p>
            <a:pPr marL="850392" indent="-457200">
              <a:spcBef>
                <a:spcPct val="50000"/>
              </a:spcBef>
              <a:buFontTx/>
              <a:buAutoNum type="arabicPeriod"/>
            </a:pPr>
            <a:r>
              <a:rPr lang="en-US" sz="2800" dirty="0" smtClean="0"/>
              <a:t>Both elbows on either sides of the navel</a:t>
            </a:r>
          </a:p>
          <a:p>
            <a:pPr marL="850392" indent="-457200">
              <a:spcBef>
                <a:spcPct val="50000"/>
              </a:spcBef>
              <a:buFontTx/>
              <a:buAutoNum type="arabicPeriod"/>
            </a:pPr>
            <a:r>
              <a:rPr lang="en-US" sz="2800" dirty="0" smtClean="0"/>
              <a:t>The weight of the body on the abdomen</a:t>
            </a:r>
          </a:p>
          <a:p>
            <a:pPr marL="1371600" lvl="2" indent="-457200">
              <a:spcBef>
                <a:spcPct val="50000"/>
              </a:spcBef>
            </a:pPr>
            <a:endParaRPr lang="en-US" sz="2800" dirty="0" smtClean="0">
              <a:solidFill>
                <a:srgbClr val="663300"/>
              </a:solidFill>
            </a:endParaRPr>
          </a:p>
          <a:p>
            <a:pPr marL="457200" indent="-457200">
              <a:spcBef>
                <a:spcPct val="50000"/>
              </a:spcBef>
            </a:pPr>
            <a:endParaRPr lang="en-US" dirty="0" smtClean="0">
              <a:solidFill>
                <a:srgbClr val="663300"/>
              </a:solidFill>
            </a:endParaRPr>
          </a:p>
          <a:p>
            <a:endParaRPr lang="en-US" dirty="0"/>
          </a:p>
        </p:txBody>
      </p:sp>
    </p:spTree>
  </p:cSld>
  <p:clrMapOvr>
    <a:masterClrMapping/>
  </p:clrMapOvr>
  <p:transition>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4338" name="Picture 2" descr="C:\Users\STUDIO\Google Drive\YIC 8 Step\pics\Peacock Pose.jpg"/>
          <p:cNvPicPr>
            <a:picLocks noChangeAspect="1" noChangeArrowheads="1"/>
          </p:cNvPicPr>
          <p:nvPr/>
        </p:nvPicPr>
        <p:blipFill>
          <a:blip r:embed="rId2" cstate="print"/>
          <a:srcRect/>
          <a:stretch>
            <a:fillRect/>
          </a:stretch>
        </p:blipFill>
        <p:spPr bwMode="auto">
          <a:xfrm>
            <a:off x="914400" y="838200"/>
            <a:ext cx="7086600" cy="5307248"/>
          </a:xfrm>
          <a:prstGeom prst="rect">
            <a:avLst/>
          </a:prstGeom>
          <a:noFill/>
        </p:spPr>
      </p:pic>
    </p:spTree>
  </p:cSld>
  <p:clrMapOvr>
    <a:masterClrMapping/>
  </p:clrMapOvr>
  <p:transition>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7498080" cy="1143000"/>
          </a:xfrm>
        </p:spPr>
        <p:txBody>
          <a:bodyPr>
            <a:normAutofit/>
          </a:bodyPr>
          <a:lstStyle/>
          <a:p>
            <a:r>
              <a:rPr lang="en-US" sz="4000" dirty="0" smtClean="0"/>
              <a:t>15.	MAYURASANA</a:t>
            </a:r>
          </a:p>
        </p:txBody>
      </p:sp>
      <p:sp>
        <p:nvSpPr>
          <p:cNvPr id="3" name="Content Placeholder 2"/>
          <p:cNvSpPr>
            <a:spLocks noGrp="1"/>
          </p:cNvSpPr>
          <p:nvPr>
            <p:ph idx="1"/>
          </p:nvPr>
        </p:nvSpPr>
        <p:spPr>
          <a:xfrm>
            <a:off x="1435608" y="2819400"/>
            <a:ext cx="7498080" cy="3048000"/>
          </a:xfrm>
        </p:spPr>
        <p:txBody>
          <a:bodyPr>
            <a:normAutofit/>
          </a:bodyPr>
          <a:lstStyle/>
          <a:p>
            <a:r>
              <a:rPr lang="en-US" sz="2800" dirty="0" smtClean="0"/>
              <a:t>Type			 : Sitting</a:t>
            </a:r>
          </a:p>
          <a:p>
            <a:r>
              <a:rPr lang="en-US" sz="2800" dirty="0" smtClean="0"/>
              <a:t>Category			 : Cultural – Balancing</a:t>
            </a:r>
          </a:p>
          <a:p>
            <a:r>
              <a:rPr lang="en-US" sz="2800" dirty="0" smtClean="0"/>
              <a:t>Counts			 : 10</a:t>
            </a:r>
          </a:p>
          <a:p>
            <a:r>
              <a:rPr lang="en-US" sz="2800" dirty="0" smtClean="0"/>
              <a:t>Compl. Posture  	 : No Compl.</a:t>
            </a:r>
          </a:p>
          <a:p>
            <a:endParaRPr lang="en-US" dirty="0"/>
          </a:p>
        </p:txBody>
      </p:sp>
    </p:spTree>
  </p:cSld>
  <p:clrMapOvr>
    <a:masterClrMapping/>
  </p:clrMapOvr>
  <p:transition>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4800600"/>
          </a:xfrm>
        </p:spPr>
        <p:txBody>
          <a:bodyPr>
            <a:noAutofit/>
          </a:bodyPr>
          <a:lstStyle/>
          <a:p>
            <a:pPr marL="457200" indent="-457200">
              <a:spcBef>
                <a:spcPct val="65000"/>
              </a:spcBef>
              <a:buNone/>
            </a:pPr>
            <a:r>
              <a:rPr lang="en-US" sz="2800" dirty="0" smtClean="0"/>
              <a:t>Benefits</a:t>
            </a:r>
          </a:p>
          <a:p>
            <a:pPr marL="457200" indent="-457200">
              <a:spcBef>
                <a:spcPct val="65000"/>
              </a:spcBef>
              <a:buFontTx/>
              <a:buAutoNum type="arabicPeriod"/>
            </a:pPr>
            <a:r>
              <a:rPr lang="en-US" sz="2800" dirty="0" smtClean="0"/>
              <a:t>Makes the wrists flexible,  Arms become strong</a:t>
            </a:r>
          </a:p>
          <a:p>
            <a:pPr marL="457200" indent="-457200">
              <a:spcBef>
                <a:spcPct val="65000"/>
              </a:spcBef>
              <a:buFontTx/>
              <a:buAutoNum type="arabicPeriod"/>
            </a:pPr>
            <a:r>
              <a:rPr lang="en-US" sz="2800" dirty="0" smtClean="0"/>
              <a:t>Tones the abdomen and reduces fat on the tummy</a:t>
            </a:r>
          </a:p>
          <a:p>
            <a:pPr marL="457200" indent="-457200">
              <a:spcBef>
                <a:spcPct val="65000"/>
              </a:spcBef>
              <a:buFontTx/>
              <a:buAutoNum type="arabicPeriod"/>
            </a:pPr>
            <a:r>
              <a:rPr lang="en-US" sz="2800" dirty="0" smtClean="0"/>
              <a:t>Digestion improves</a:t>
            </a:r>
          </a:p>
          <a:p>
            <a:pPr marL="457200" indent="-457200">
              <a:spcBef>
                <a:spcPct val="65000"/>
              </a:spcBef>
              <a:buFontTx/>
              <a:buAutoNum type="arabicPeriod"/>
            </a:pPr>
            <a:r>
              <a:rPr lang="en-US" sz="2800" dirty="0" smtClean="0"/>
              <a:t>Removes constipation</a:t>
            </a:r>
          </a:p>
          <a:p>
            <a:pPr marL="457200" indent="-457200">
              <a:spcBef>
                <a:spcPct val="65000"/>
              </a:spcBef>
              <a:buFontTx/>
              <a:buAutoNum type="arabicPeriod"/>
            </a:pPr>
            <a:r>
              <a:rPr lang="en-US" sz="2800" dirty="0" smtClean="0"/>
              <a:t>Activates the pancreas </a:t>
            </a:r>
          </a:p>
          <a:p>
            <a:pPr marL="457200" indent="-457200">
              <a:spcBef>
                <a:spcPct val="65000"/>
              </a:spcBef>
              <a:buFontTx/>
              <a:buAutoNum type="arabicPeriod"/>
            </a:pPr>
            <a:r>
              <a:rPr lang="en-US" sz="2800" dirty="0" smtClean="0"/>
              <a:t>Improves appetite</a:t>
            </a:r>
          </a:p>
          <a:p>
            <a:pPr marL="457200" indent="-457200">
              <a:spcBef>
                <a:spcPct val="65000"/>
              </a:spcBef>
              <a:buFontTx/>
              <a:buAutoNum type="arabicPeriod"/>
            </a:pPr>
            <a:r>
              <a:rPr lang="en-US" sz="2800" dirty="0" smtClean="0"/>
              <a:t>Good for irritable bowel</a:t>
            </a:r>
          </a:p>
          <a:p>
            <a:endParaRPr lang="en-US" sz="2800" dirty="0"/>
          </a:p>
        </p:txBody>
      </p:sp>
    </p:spTree>
  </p:cSld>
  <p:clrMapOvr>
    <a:masterClrMapping/>
  </p:clrMapOvr>
  <p:transition>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fontScale="62500" lnSpcReduction="20000"/>
          </a:bodyPr>
          <a:lstStyle/>
          <a:p>
            <a:pPr>
              <a:buNone/>
            </a:pPr>
            <a:r>
              <a:rPr lang="en-US" sz="4500" dirty="0" smtClean="0"/>
              <a:t>Limitations</a:t>
            </a:r>
          </a:p>
          <a:p>
            <a:pPr marL="596646" indent="-514350">
              <a:spcBef>
                <a:spcPts val="1800"/>
              </a:spcBef>
              <a:buFont typeface="+mj-lt"/>
              <a:buAutoNum type="arabicPeriod"/>
            </a:pPr>
            <a:r>
              <a:rPr lang="en-US" sz="4500" dirty="0" smtClean="0"/>
              <a:t>Hernia, hyper acidity and ulcers</a:t>
            </a:r>
          </a:p>
          <a:p>
            <a:pPr marL="596646" indent="-514350">
              <a:spcBef>
                <a:spcPts val="1800"/>
              </a:spcBef>
              <a:buFont typeface="+mj-lt"/>
              <a:buAutoNum type="arabicPeriod"/>
            </a:pPr>
            <a:r>
              <a:rPr lang="en-US" sz="4500" dirty="0" smtClean="0"/>
              <a:t>Women with menstrual problems</a:t>
            </a:r>
          </a:p>
          <a:p>
            <a:pPr marL="596646" indent="-514350">
              <a:buFont typeface="+mj-lt"/>
              <a:buAutoNum type="arabicPeriod"/>
            </a:pPr>
            <a:endParaRPr lang="en-US" sz="4500" dirty="0" smtClean="0"/>
          </a:p>
          <a:p>
            <a:pPr marL="457200" indent="-457200">
              <a:spcBef>
                <a:spcPct val="65000"/>
              </a:spcBef>
              <a:buNone/>
            </a:pPr>
            <a:r>
              <a:rPr lang="en-US" sz="4500" dirty="0" smtClean="0"/>
              <a:t>Key Points</a:t>
            </a:r>
          </a:p>
          <a:p>
            <a:pPr marL="457200" indent="-457200">
              <a:spcBef>
                <a:spcPct val="65000"/>
              </a:spcBef>
              <a:buFontTx/>
              <a:buAutoNum type="arabicPeriod"/>
            </a:pPr>
            <a:r>
              <a:rPr lang="en-US" sz="4500" dirty="0" smtClean="0"/>
              <a:t>Elbows on either side of the Navel</a:t>
            </a:r>
          </a:p>
          <a:p>
            <a:pPr marL="457200" indent="-457200">
              <a:spcBef>
                <a:spcPct val="65000"/>
              </a:spcBef>
              <a:buFontTx/>
              <a:buAutoNum type="arabicPeriod"/>
            </a:pPr>
            <a:r>
              <a:rPr lang="en-US" sz="4500" dirty="0" smtClean="0"/>
              <a:t>Lift the head first and then the legs</a:t>
            </a:r>
          </a:p>
          <a:p>
            <a:pPr marL="457200" indent="-457200">
              <a:spcBef>
                <a:spcPct val="65000"/>
              </a:spcBef>
              <a:buFontTx/>
              <a:buAutoNum type="arabicPeriod"/>
            </a:pPr>
            <a:r>
              <a:rPr lang="en-US" sz="4500" dirty="0" smtClean="0"/>
              <a:t>Keeping the knees straight elevate the legs higher</a:t>
            </a:r>
          </a:p>
          <a:p>
            <a:pPr marL="457200" indent="-457200">
              <a:spcBef>
                <a:spcPct val="65000"/>
              </a:spcBef>
              <a:buFontTx/>
              <a:buAutoNum type="arabicPeriod"/>
            </a:pPr>
            <a:r>
              <a:rPr lang="en-US" sz="4500" dirty="0" smtClean="0"/>
              <a:t>The weight of the body on the abdomen</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 y="685800"/>
            <a:ext cx="7498080" cy="1143000"/>
          </a:xfrm>
        </p:spPr>
        <p:txBody>
          <a:bodyPr>
            <a:normAutofit/>
          </a:bodyPr>
          <a:lstStyle/>
          <a:p>
            <a:r>
              <a:rPr lang="en-US" sz="4000" dirty="0" smtClean="0"/>
              <a:t>16.	 Ardha Sirsasana</a:t>
            </a:r>
          </a:p>
        </p:txBody>
      </p:sp>
      <p:sp>
        <p:nvSpPr>
          <p:cNvPr id="3" name="Content Placeholder 2"/>
          <p:cNvSpPr>
            <a:spLocks noGrp="1"/>
          </p:cNvSpPr>
          <p:nvPr>
            <p:ph idx="1"/>
          </p:nvPr>
        </p:nvSpPr>
        <p:spPr>
          <a:xfrm>
            <a:off x="1435608" y="2819400"/>
            <a:ext cx="7498080" cy="2743200"/>
          </a:xfrm>
        </p:spPr>
        <p:txBody>
          <a:bodyPr/>
          <a:lstStyle/>
          <a:p>
            <a:r>
              <a:rPr lang="en-US" sz="2800" dirty="0" smtClean="0"/>
              <a:t>Type			 : Sitting</a:t>
            </a:r>
          </a:p>
          <a:p>
            <a:r>
              <a:rPr lang="en-US" sz="2800" dirty="0" smtClean="0"/>
              <a:t>Category			 : Cultural-Balancing</a:t>
            </a:r>
          </a:p>
          <a:p>
            <a:r>
              <a:rPr lang="en-US" sz="2800" dirty="0" smtClean="0"/>
              <a:t>Counts			 : 10</a:t>
            </a:r>
          </a:p>
          <a:p>
            <a:r>
              <a:rPr lang="en-US" sz="2800" dirty="0" smtClean="0"/>
              <a:t>Compl. Posture		 : Nil</a:t>
            </a:r>
          </a:p>
          <a:p>
            <a:endParaRPr lang="en-US" dirty="0"/>
          </a:p>
        </p:txBody>
      </p:sp>
    </p:spTree>
  </p:cSld>
  <p:clrMapOvr>
    <a:masterClrMapping/>
  </p:clrMapOvr>
  <p:transition>
    <p:fad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fontScale="77500" lnSpcReduction="20000"/>
          </a:bodyPr>
          <a:lstStyle/>
          <a:p>
            <a:pPr marL="596646" indent="-514350">
              <a:spcBef>
                <a:spcPts val="1200"/>
              </a:spcBef>
              <a:buNone/>
            </a:pPr>
            <a:r>
              <a:rPr lang="en-US" dirty="0" smtClean="0"/>
              <a:t>Benefits</a:t>
            </a:r>
          </a:p>
          <a:p>
            <a:pPr marL="596646" indent="-514350">
              <a:spcBef>
                <a:spcPts val="1200"/>
              </a:spcBef>
              <a:buFont typeface="+mj-lt"/>
              <a:buAutoNum type="arabicPeriod"/>
            </a:pPr>
            <a:r>
              <a:rPr lang="en-US" dirty="0" smtClean="0"/>
              <a:t>Prepares for Sirsasana.</a:t>
            </a:r>
          </a:p>
          <a:p>
            <a:pPr marL="596646" indent="-514350">
              <a:spcBef>
                <a:spcPts val="1200"/>
              </a:spcBef>
              <a:buFont typeface="+mj-lt"/>
              <a:buAutoNum type="arabicPeriod"/>
            </a:pPr>
            <a:r>
              <a:rPr lang="en-US" dirty="0" smtClean="0"/>
              <a:t>Improves circulation in the head.</a:t>
            </a:r>
          </a:p>
          <a:p>
            <a:pPr marL="596646" indent="-514350">
              <a:spcBef>
                <a:spcPts val="1200"/>
              </a:spcBef>
              <a:buFont typeface="+mj-lt"/>
              <a:buAutoNum type="arabicPeriod"/>
            </a:pPr>
            <a:r>
              <a:rPr lang="en-US" dirty="0" smtClean="0"/>
              <a:t>Good for reducing tension headache.</a:t>
            </a:r>
          </a:p>
          <a:p>
            <a:pPr marL="596646" indent="-514350">
              <a:spcBef>
                <a:spcPts val="1200"/>
              </a:spcBef>
              <a:buNone/>
            </a:pPr>
            <a:endParaRPr lang="en-US" dirty="0" smtClean="0"/>
          </a:p>
          <a:p>
            <a:pPr marL="596646" indent="-514350">
              <a:spcBef>
                <a:spcPts val="1200"/>
              </a:spcBef>
              <a:buNone/>
            </a:pPr>
            <a:r>
              <a:rPr lang="en-US" dirty="0" smtClean="0"/>
              <a:t>Limitations</a:t>
            </a:r>
          </a:p>
          <a:p>
            <a:pPr marL="596646" indent="-514350">
              <a:spcBef>
                <a:spcPts val="1200"/>
              </a:spcBef>
              <a:buFont typeface="+mj-lt"/>
              <a:buAutoNum type="arabicPeriod"/>
            </a:pPr>
            <a:r>
              <a:rPr lang="en-US" dirty="0" smtClean="0"/>
              <a:t>High Blood pressure and Heart problems.</a:t>
            </a:r>
          </a:p>
          <a:p>
            <a:pPr marL="596646" indent="-514350">
              <a:spcBef>
                <a:spcPts val="1200"/>
              </a:spcBef>
              <a:buFont typeface="+mj-lt"/>
              <a:buAutoNum type="arabicPeriod"/>
            </a:pPr>
            <a:r>
              <a:rPr lang="en-US" dirty="0" smtClean="0"/>
              <a:t>Ear inflammations.</a:t>
            </a:r>
          </a:p>
          <a:p>
            <a:pPr marL="596646" indent="-514350">
              <a:spcBef>
                <a:spcPts val="1200"/>
              </a:spcBef>
              <a:buFont typeface="+mj-lt"/>
              <a:buAutoNum type="arabicPeriod"/>
            </a:pPr>
            <a:r>
              <a:rPr lang="en-US" dirty="0" smtClean="0"/>
              <a:t>Severe asthma.</a:t>
            </a:r>
          </a:p>
          <a:p>
            <a:pPr marL="596646" indent="-514350">
              <a:spcBef>
                <a:spcPts val="1200"/>
              </a:spcBef>
              <a:buFont typeface="+mj-lt"/>
              <a:buAutoNum type="arabicPeriod"/>
            </a:pPr>
            <a:r>
              <a:rPr lang="en-US" dirty="0" smtClean="0"/>
              <a:t>Cold or Sinusitis.</a:t>
            </a:r>
          </a:p>
          <a:p>
            <a:pPr marL="596646" indent="-514350">
              <a:spcBef>
                <a:spcPts val="1200"/>
              </a:spcBef>
              <a:buFont typeface="+mj-lt"/>
              <a:buAutoNum type="arabicPeriod"/>
            </a:pPr>
            <a:r>
              <a:rPr lang="en-US" dirty="0" smtClean="0"/>
              <a:t>Slip disc, weak spine, and vertigo</a:t>
            </a:r>
            <a:br>
              <a:rPr lang="en-US" dirty="0" smtClean="0"/>
            </a:br>
            <a:endParaRPr lang="en-US" dirty="0"/>
          </a:p>
        </p:txBody>
      </p:sp>
    </p:spTree>
  </p:cSld>
  <p:clrMapOvr>
    <a:masterClrMapping/>
  </p:clrMapOvr>
  <p:transition>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None/>
            </a:pPr>
            <a:r>
              <a:rPr lang="en-US" sz="2800" dirty="0" smtClean="0"/>
              <a:t>Key Points</a:t>
            </a:r>
          </a:p>
          <a:p>
            <a:pPr marL="514350" indent="-514350">
              <a:buFont typeface="+mj-lt"/>
              <a:buAutoNum type="arabicPeriod"/>
            </a:pPr>
            <a:r>
              <a:rPr lang="en-US" sz="2800" dirty="0" smtClean="0"/>
              <a:t>Crown of the head should be on the ground  and   the interlocked palms should support the back of the head.</a:t>
            </a:r>
          </a:p>
          <a:p>
            <a:pPr marL="514350" indent="-514350">
              <a:buFont typeface="+mj-lt"/>
              <a:buAutoNum type="arabicPeriod"/>
            </a:pPr>
            <a:r>
              <a:rPr lang="en-US" sz="2800" dirty="0" smtClean="0"/>
              <a:t>The elbows and the head together make an   equilateral triangle</a:t>
            </a:r>
          </a:p>
          <a:p>
            <a:pPr marL="349250" indent="-349250"/>
            <a:endParaRPr lang="en-US" dirty="0" smtClean="0">
              <a:solidFill>
                <a:schemeClr val="tx2"/>
              </a:solidFill>
              <a:latin typeface="Arial" charset="0"/>
            </a:endParaRPr>
          </a:p>
          <a:p>
            <a:endParaRPr lang="en-US" dirty="0"/>
          </a:p>
        </p:txBody>
      </p:sp>
    </p:spTree>
  </p:cSld>
  <p:clrMapOvr>
    <a:masterClrMapping/>
  </p:clrMapOvr>
  <p:transition>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 y="609600"/>
            <a:ext cx="7498080" cy="1143000"/>
          </a:xfrm>
        </p:spPr>
        <p:txBody>
          <a:bodyPr>
            <a:normAutofit/>
          </a:bodyPr>
          <a:lstStyle/>
          <a:p>
            <a:r>
              <a:rPr lang="en-US" sz="4000" dirty="0" smtClean="0"/>
              <a:t>17. 	Sirsasana</a:t>
            </a:r>
            <a:endParaRPr lang="en-US" sz="4000" dirty="0"/>
          </a:p>
        </p:txBody>
      </p:sp>
      <p:sp>
        <p:nvSpPr>
          <p:cNvPr id="3" name="Content Placeholder 2"/>
          <p:cNvSpPr>
            <a:spLocks noGrp="1"/>
          </p:cNvSpPr>
          <p:nvPr>
            <p:ph idx="1"/>
          </p:nvPr>
        </p:nvSpPr>
        <p:spPr>
          <a:xfrm>
            <a:off x="1435608" y="2590800"/>
            <a:ext cx="7498080" cy="2667000"/>
          </a:xfrm>
        </p:spPr>
        <p:txBody>
          <a:bodyPr>
            <a:normAutofit/>
          </a:bodyPr>
          <a:lstStyle/>
          <a:p>
            <a:r>
              <a:rPr lang="en-US" sz="2800" dirty="0" smtClean="0"/>
              <a:t>Type			 : Sitting</a:t>
            </a:r>
          </a:p>
          <a:p>
            <a:r>
              <a:rPr lang="en-US" sz="2800" dirty="0" smtClean="0"/>
              <a:t>Category			 : Cultural-Balancing</a:t>
            </a:r>
          </a:p>
          <a:p>
            <a:r>
              <a:rPr lang="en-US" sz="2800" dirty="0" smtClean="0"/>
              <a:t>Counts			 : 10</a:t>
            </a:r>
          </a:p>
          <a:p>
            <a:r>
              <a:rPr lang="en-US" sz="2800" dirty="0" smtClean="0"/>
              <a:t>Compl. Posture		 : Nil</a:t>
            </a:r>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None/>
            </a:pPr>
            <a:r>
              <a:rPr lang="en-US" sz="2800" dirty="0" smtClean="0"/>
              <a:t>Benefits</a:t>
            </a:r>
          </a:p>
          <a:p>
            <a:pPr marL="457200" indent="-457200">
              <a:buFontTx/>
              <a:buAutoNum type="arabicPeriod"/>
            </a:pPr>
            <a:r>
              <a:rPr lang="en-US" sz="2800" dirty="0" smtClean="0"/>
              <a:t>Makes the nervous system healthy</a:t>
            </a:r>
          </a:p>
          <a:p>
            <a:pPr marL="457200" indent="-457200">
              <a:buFontTx/>
              <a:buAutoNum type="arabicPeriod"/>
            </a:pPr>
            <a:r>
              <a:rPr lang="en-US" sz="2800" dirty="0" smtClean="0"/>
              <a:t>Improves the concentration and memory</a:t>
            </a:r>
          </a:p>
          <a:p>
            <a:pPr marL="457200" indent="-457200">
              <a:buFontTx/>
              <a:buAutoNum type="arabicPeriod"/>
            </a:pPr>
            <a:endParaRPr lang="en-US" sz="2800" dirty="0" smtClean="0"/>
          </a:p>
          <a:p>
            <a:pPr marL="457200" indent="-457200">
              <a:buNone/>
            </a:pPr>
            <a:r>
              <a:rPr lang="en-US" sz="2800" dirty="0" smtClean="0"/>
              <a:t>Limitations</a:t>
            </a:r>
          </a:p>
          <a:p>
            <a:pPr marL="457200" indent="-457200">
              <a:buFontTx/>
              <a:buAutoNum type="arabicPeriod"/>
            </a:pPr>
            <a:r>
              <a:rPr lang="en-US" sz="2800" dirty="0" smtClean="0"/>
              <a:t>Running ear.</a:t>
            </a:r>
          </a:p>
          <a:p>
            <a:pPr marL="457200" indent="-457200">
              <a:buFontTx/>
              <a:buAutoNum type="arabicPeriod"/>
            </a:pPr>
            <a:r>
              <a:rPr lang="en-US" sz="2800" dirty="0" smtClean="0"/>
              <a:t>Heart problem, High blood pressure.</a:t>
            </a:r>
          </a:p>
        </p:txBody>
      </p:sp>
    </p:spTree>
  </p:cSld>
  <p:clrMapOvr>
    <a:masterClrMapping/>
  </p:clrMapOvr>
  <p:transition>
    <p:fade/>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8720" y="457200"/>
            <a:ext cx="7498080" cy="6172200"/>
          </a:xfrm>
        </p:spPr>
        <p:txBody>
          <a:bodyPr>
            <a:normAutofit fontScale="62500" lnSpcReduction="20000"/>
          </a:bodyPr>
          <a:lstStyle/>
          <a:p>
            <a:pPr marL="457200" indent="-457200">
              <a:spcBef>
                <a:spcPts val="1800"/>
              </a:spcBef>
              <a:buNone/>
            </a:pPr>
            <a:r>
              <a:rPr lang="en-US" sz="4000" dirty="0" smtClean="0"/>
              <a:t>Key Points</a:t>
            </a:r>
          </a:p>
          <a:p>
            <a:pPr marL="457200" indent="-457200">
              <a:spcBef>
                <a:spcPts val="1800"/>
              </a:spcBef>
              <a:buFontTx/>
              <a:buAutoNum type="arabicPeriod"/>
            </a:pPr>
            <a:r>
              <a:rPr lang="en-US" sz="4000" dirty="0" smtClean="0"/>
              <a:t>Crown of the head should be on the ground  and   the interlocked palms should support the back of the head.</a:t>
            </a:r>
          </a:p>
          <a:p>
            <a:pPr marL="457200" indent="-457200">
              <a:spcBef>
                <a:spcPts val="1800"/>
              </a:spcBef>
              <a:buFontTx/>
              <a:buAutoNum type="arabicPeriod"/>
            </a:pPr>
            <a:r>
              <a:rPr lang="en-US" sz="4000" dirty="0" smtClean="0"/>
              <a:t> The elbows and the head together make an   equilateral triangle</a:t>
            </a:r>
          </a:p>
          <a:p>
            <a:pPr marL="457200" indent="-457200">
              <a:spcBef>
                <a:spcPts val="1800"/>
              </a:spcBef>
              <a:buFontTx/>
              <a:buAutoNum type="arabicPeriod"/>
            </a:pPr>
            <a:r>
              <a:rPr lang="en-US" sz="4000" dirty="0" smtClean="0"/>
              <a:t>Beginners should do very slowly. Maintain short time.</a:t>
            </a:r>
          </a:p>
          <a:p>
            <a:pPr marL="457200" indent="-457200">
              <a:spcBef>
                <a:spcPts val="1800"/>
              </a:spcBef>
              <a:buFontTx/>
              <a:buAutoNum type="arabicPeriod"/>
            </a:pPr>
            <a:r>
              <a:rPr lang="en-US" sz="4000" dirty="0" smtClean="0"/>
              <a:t>Practice under guidance.</a:t>
            </a:r>
          </a:p>
          <a:p>
            <a:pPr marL="457200" indent="-457200">
              <a:spcBef>
                <a:spcPts val="1800"/>
              </a:spcBef>
              <a:buFontTx/>
              <a:buAutoNum type="arabicPeriod"/>
            </a:pPr>
            <a:r>
              <a:rPr lang="en-US" sz="4000" dirty="0" smtClean="0"/>
              <a:t>After returning to shiti it is mandatory to rest for a while in the following position. </a:t>
            </a:r>
          </a:p>
          <a:p>
            <a:pPr marL="457200" indent="-457200">
              <a:spcBef>
                <a:spcPts val="1800"/>
              </a:spcBef>
              <a:buFontTx/>
              <a:buAutoNum type="arabicPeriod"/>
            </a:pPr>
            <a:r>
              <a:rPr lang="en-US" sz="4000" dirty="0" smtClean="0"/>
              <a:t>Make a fist of both the palms and place them one above the other in front of the knees. Slowly bend forward to rest the forehead on the pressure in the head gets lighter. Then relax in Tadasana so that the pressure in the head comes back to normalcy.</a:t>
            </a:r>
          </a:p>
        </p:txBody>
      </p:sp>
    </p:spTree>
  </p:cSld>
  <p:clrMapOvr>
    <a:masterClrMapping/>
  </p:clrMapOvr>
  <p:transition>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5363" name="Picture 3" descr="C:\Users\STUDIO\Google Drive\YIC 8 Step\pics\Cobra Pose.jpg"/>
          <p:cNvPicPr>
            <a:picLocks noChangeAspect="1" noChangeArrowheads="1"/>
          </p:cNvPicPr>
          <p:nvPr/>
        </p:nvPicPr>
        <p:blipFill>
          <a:blip r:embed="rId2" cstate="print"/>
          <a:srcRect b="11031"/>
          <a:stretch>
            <a:fillRect/>
          </a:stretch>
        </p:blipFill>
        <p:spPr bwMode="auto">
          <a:xfrm>
            <a:off x="1524000" y="609600"/>
            <a:ext cx="6553200" cy="5166946"/>
          </a:xfrm>
          <a:prstGeom prst="rect">
            <a:avLst/>
          </a:prstGeom>
          <a:noFill/>
        </p:spPr>
      </p:pic>
    </p:spTree>
  </p:cSld>
  <p:clrMapOvr>
    <a:masterClrMapping/>
  </p:clrMapOvr>
  <p:transition>
    <p:fad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838200"/>
            <a:ext cx="7498080" cy="1143000"/>
          </a:xfrm>
        </p:spPr>
        <p:txBody>
          <a:bodyPr>
            <a:noAutofit/>
          </a:bodyPr>
          <a:lstStyle/>
          <a:p>
            <a:r>
              <a:rPr lang="en-US" sz="4000" dirty="0" smtClean="0"/>
              <a:t>18. 	Bhujangasana</a:t>
            </a:r>
            <a:br>
              <a:rPr lang="en-US" sz="4000" dirty="0" smtClean="0"/>
            </a:br>
            <a:r>
              <a:rPr lang="en-US" sz="4000" dirty="0" smtClean="0"/>
              <a:t>	(Serpent Posture)</a:t>
            </a:r>
          </a:p>
        </p:txBody>
      </p:sp>
      <p:sp>
        <p:nvSpPr>
          <p:cNvPr id="3" name="Content Placeholder 2"/>
          <p:cNvSpPr>
            <a:spLocks noGrp="1"/>
          </p:cNvSpPr>
          <p:nvPr>
            <p:ph idx="1"/>
          </p:nvPr>
        </p:nvSpPr>
        <p:spPr>
          <a:xfrm>
            <a:off x="1435608" y="2895600"/>
            <a:ext cx="7498080" cy="2667000"/>
          </a:xfrm>
        </p:spPr>
        <p:txBody>
          <a:bodyPr>
            <a:normAutofit/>
          </a:bodyPr>
          <a:lstStyle/>
          <a:p>
            <a:r>
              <a:rPr lang="en-US" sz="2800" dirty="0" smtClean="0"/>
              <a:t>Type			 : Prone</a:t>
            </a:r>
          </a:p>
          <a:p>
            <a:r>
              <a:rPr lang="en-US" sz="2800" dirty="0" smtClean="0"/>
              <a:t>Category			 : Cultural</a:t>
            </a:r>
          </a:p>
          <a:p>
            <a:r>
              <a:rPr lang="en-US" sz="2800" dirty="0" smtClean="0"/>
              <a:t>Counts			 : 4</a:t>
            </a:r>
          </a:p>
          <a:p>
            <a:r>
              <a:rPr lang="en-US" sz="2800" dirty="0" smtClean="0"/>
              <a:t>Compl. Posture 		 : Salabhasana</a:t>
            </a:r>
          </a:p>
          <a:p>
            <a:endParaRPr lang="en-US" dirty="0"/>
          </a:p>
        </p:txBody>
      </p:sp>
    </p:spTree>
  </p:cSld>
  <p:clrMapOvr>
    <a:masterClrMapping/>
  </p:clrMapOvr>
  <p:transition>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marL="457200" indent="-457200">
              <a:buNone/>
            </a:pPr>
            <a:r>
              <a:rPr lang="en-US" sz="3000" dirty="0" smtClean="0"/>
              <a:t>Benefits</a:t>
            </a:r>
          </a:p>
          <a:p>
            <a:pPr marL="457200" indent="-457200">
              <a:buFontTx/>
              <a:buAutoNum type="arabicPeriod"/>
            </a:pPr>
            <a:r>
              <a:rPr lang="en-US" sz="3000" dirty="0" smtClean="0"/>
              <a:t>Flexibility to the dorsal spine.</a:t>
            </a:r>
          </a:p>
          <a:p>
            <a:pPr marL="457200" indent="-457200">
              <a:buFontTx/>
              <a:buAutoNum type="arabicPeriod"/>
            </a:pPr>
            <a:r>
              <a:rPr lang="en-US" sz="3000" dirty="0" smtClean="0"/>
              <a:t>Strengthens the spinal muscles.</a:t>
            </a:r>
          </a:p>
          <a:p>
            <a:pPr marL="457200" indent="-457200">
              <a:buFontTx/>
              <a:buAutoNum type="arabicPeriod"/>
            </a:pPr>
            <a:r>
              <a:rPr lang="en-US" sz="3000" dirty="0" smtClean="0"/>
              <a:t>Prevents back pain.</a:t>
            </a:r>
          </a:p>
          <a:p>
            <a:pPr marL="457200" indent="-457200">
              <a:buFontTx/>
              <a:buAutoNum type="arabicPeriod"/>
            </a:pPr>
            <a:r>
              <a:rPr lang="en-US" sz="3000" dirty="0" smtClean="0"/>
              <a:t>Reduces abdominal fat.</a:t>
            </a:r>
          </a:p>
          <a:p>
            <a:pPr marL="457200" indent="-457200">
              <a:buFontTx/>
              <a:buAutoNum type="arabicPeriod"/>
            </a:pPr>
            <a:r>
              <a:rPr lang="en-US" sz="3000" dirty="0" smtClean="0"/>
              <a:t>Useful in managing bronchial problems.</a:t>
            </a:r>
          </a:p>
          <a:p>
            <a:endParaRPr lang="en-US" sz="3000" dirty="0" smtClean="0"/>
          </a:p>
          <a:p>
            <a:pPr>
              <a:buNone/>
            </a:pPr>
            <a:r>
              <a:rPr lang="en-US" sz="3000" dirty="0" smtClean="0"/>
              <a:t>Limitations</a:t>
            </a:r>
          </a:p>
          <a:p>
            <a:pPr marL="457200" indent="-457200">
              <a:buFontTx/>
              <a:buAutoNum type="arabicPeriod"/>
            </a:pPr>
            <a:r>
              <a:rPr lang="en-US" sz="3000" dirty="0" smtClean="0"/>
              <a:t>Recent abdominal surgery</a:t>
            </a:r>
          </a:p>
          <a:p>
            <a:pPr marL="457200" indent="-457200">
              <a:buFontTx/>
              <a:buAutoNum type="arabicPeriod"/>
            </a:pPr>
            <a:r>
              <a:rPr lang="en-US" sz="3000" dirty="0" smtClean="0"/>
              <a:t>Cervical spondylosis.</a:t>
            </a:r>
          </a:p>
          <a:p>
            <a:pPr>
              <a:buNone/>
            </a:pPr>
            <a:endParaRPr lang="en-US" sz="3000" dirty="0"/>
          </a:p>
        </p:txBody>
      </p:sp>
    </p:spTree>
  </p:cSld>
  <p:clrMapOvr>
    <a:masterClrMapping/>
  </p:clrMapOvr>
  <p:transition>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None/>
            </a:pPr>
            <a:r>
              <a:rPr lang="en-US" sz="3000" dirty="0" smtClean="0"/>
              <a:t>Key Points</a:t>
            </a:r>
          </a:p>
          <a:p>
            <a:pPr marL="457200" indent="-457200">
              <a:buFontTx/>
              <a:buAutoNum type="arabicPeriod"/>
            </a:pPr>
            <a:r>
              <a:rPr lang="en-US" sz="3000" dirty="0" smtClean="0"/>
              <a:t>Palms by the sides of last rib bones.</a:t>
            </a:r>
          </a:p>
          <a:p>
            <a:pPr marL="457200" indent="-457200">
              <a:buFont typeface="Arial" charset="0"/>
              <a:buAutoNum type="arabicPeriod"/>
            </a:pPr>
            <a:r>
              <a:rPr lang="en-US" sz="3000" dirty="0" smtClean="0"/>
              <a:t>Elbows as close to the body as possible.</a:t>
            </a:r>
          </a:p>
          <a:p>
            <a:pPr marL="457200" indent="-457200">
              <a:buFont typeface="Arial" charset="0"/>
              <a:buAutoNum type="arabicPeriod"/>
            </a:pPr>
            <a:r>
              <a:rPr lang="en-US" sz="3000" dirty="0" smtClean="0"/>
              <a:t>Body should be raised up to that extent that the navel is about to leave the ground.</a:t>
            </a:r>
          </a:p>
          <a:p>
            <a:pPr marL="457200" indent="-457200">
              <a:buFont typeface="Arial" charset="0"/>
              <a:buAutoNum type="arabicPeriod"/>
            </a:pPr>
            <a:r>
              <a:rPr lang="en-US" sz="3000" dirty="0" smtClean="0"/>
              <a:t>Legs and feet together and on the ground.</a:t>
            </a:r>
          </a:p>
          <a:p>
            <a:pPr marL="457200" indent="-457200">
              <a:buFont typeface="Arial" charset="0"/>
              <a:buAutoNum type="arabicPeriod"/>
            </a:pPr>
            <a:endParaRPr lang="en-US" sz="3000" dirty="0" smtClean="0"/>
          </a:p>
          <a:p>
            <a:endParaRPr lang="en-US" sz="3000" dirty="0"/>
          </a:p>
        </p:txBody>
      </p:sp>
    </p:spTree>
  </p:cSld>
  <p:clrMapOvr>
    <a:masterClrMapping/>
  </p:clrMapOvr>
  <p:transition>
    <p:fade/>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6386" name="Picture 2" descr="C:\Users\STUDIO\Google Drive\YIC 8 Step\pics\locust pose.jpg"/>
          <p:cNvPicPr>
            <a:picLocks noChangeAspect="1" noChangeArrowheads="1"/>
          </p:cNvPicPr>
          <p:nvPr/>
        </p:nvPicPr>
        <p:blipFill>
          <a:blip r:embed="rId2" cstate="print"/>
          <a:srcRect/>
          <a:stretch>
            <a:fillRect/>
          </a:stretch>
        </p:blipFill>
        <p:spPr bwMode="auto">
          <a:xfrm>
            <a:off x="1600200" y="838200"/>
            <a:ext cx="6858000" cy="5229945"/>
          </a:xfrm>
          <a:prstGeom prst="rect">
            <a:avLst/>
          </a:prstGeom>
          <a:noFill/>
        </p:spPr>
      </p:pic>
    </p:spTree>
  </p:cSld>
  <p:clrMapOvr>
    <a:masterClrMapping/>
  </p:clrMapOvr>
  <p:transition>
    <p:fade/>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7498080" cy="1143000"/>
          </a:xfrm>
        </p:spPr>
        <p:txBody>
          <a:bodyPr>
            <a:noAutofit/>
          </a:bodyPr>
          <a:lstStyle/>
          <a:p>
            <a:r>
              <a:rPr lang="en-US" sz="4000" dirty="0" smtClean="0"/>
              <a:t>19. 	Salabhasana</a:t>
            </a:r>
            <a:br>
              <a:rPr lang="en-US" sz="4000" dirty="0" smtClean="0"/>
            </a:br>
            <a:r>
              <a:rPr lang="en-US" sz="4000" dirty="0" smtClean="0"/>
              <a:t>	(Locust Posture)</a:t>
            </a:r>
          </a:p>
        </p:txBody>
      </p:sp>
      <p:sp>
        <p:nvSpPr>
          <p:cNvPr id="3" name="Content Placeholder 2"/>
          <p:cNvSpPr>
            <a:spLocks noGrp="1"/>
          </p:cNvSpPr>
          <p:nvPr>
            <p:ph idx="1"/>
          </p:nvPr>
        </p:nvSpPr>
        <p:spPr>
          <a:xfrm>
            <a:off x="1435608" y="2590800"/>
            <a:ext cx="7498080" cy="3657600"/>
          </a:xfrm>
        </p:spPr>
        <p:txBody>
          <a:bodyPr>
            <a:normAutofit/>
          </a:bodyPr>
          <a:lstStyle/>
          <a:p>
            <a:r>
              <a:rPr lang="en-US" sz="2800" dirty="0" smtClean="0"/>
              <a:t>Type			 : Prone</a:t>
            </a:r>
          </a:p>
          <a:p>
            <a:r>
              <a:rPr lang="en-US" sz="2800" dirty="0" smtClean="0"/>
              <a:t>Category			 : Cultural</a:t>
            </a:r>
          </a:p>
          <a:p>
            <a:r>
              <a:rPr lang="en-US" sz="2800" dirty="0" smtClean="0"/>
              <a:t>Counts			 : 4</a:t>
            </a:r>
          </a:p>
          <a:p>
            <a:r>
              <a:rPr lang="en-US" sz="2800" dirty="0" smtClean="0"/>
              <a:t>Compl. Posture 		 : Bhujangasana</a:t>
            </a:r>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457200" indent="-457200">
              <a:buNone/>
            </a:pPr>
            <a:r>
              <a:rPr lang="en-US" dirty="0" smtClean="0"/>
              <a:t>Benefits</a:t>
            </a:r>
          </a:p>
          <a:p>
            <a:pPr marL="457200" indent="-457200">
              <a:buFontTx/>
              <a:buAutoNum type="arabicPeriod"/>
            </a:pPr>
            <a:r>
              <a:rPr lang="en-US" dirty="0" smtClean="0"/>
              <a:t>Helps to manage sciatica and lower backache. </a:t>
            </a:r>
          </a:p>
          <a:p>
            <a:pPr marL="457200" indent="-457200">
              <a:buFontTx/>
              <a:buAutoNum type="arabicPeriod"/>
            </a:pPr>
            <a:r>
              <a:rPr lang="en-US" dirty="0" smtClean="0"/>
              <a:t>Tones the hip muscles.</a:t>
            </a:r>
          </a:p>
          <a:p>
            <a:pPr>
              <a:buNone/>
            </a:pPr>
            <a:endParaRPr lang="en-US" dirty="0" smtClean="0"/>
          </a:p>
          <a:p>
            <a:pPr marL="457200" indent="-457200">
              <a:buNone/>
            </a:pPr>
            <a:r>
              <a:rPr lang="en-US" dirty="0" smtClean="0"/>
              <a:t>Limitations:	Cardiac patients.</a:t>
            </a:r>
          </a:p>
          <a:p>
            <a:pPr marL="457200" indent="-457200"/>
            <a:endParaRPr lang="en-US" dirty="0" smtClean="0"/>
          </a:p>
          <a:p>
            <a:pPr>
              <a:buNone/>
            </a:pPr>
            <a:endParaRPr lang="en-US" dirty="0"/>
          </a:p>
        </p:txBody>
      </p:sp>
    </p:spTree>
  </p:cSld>
  <p:clrMapOvr>
    <a:masterClrMapping/>
  </p:clrMapOvr>
  <p:transition>
    <p:fade/>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None/>
            </a:pPr>
            <a:r>
              <a:rPr lang="en-US" sz="3000" dirty="0" smtClean="0"/>
              <a:t>Key Points</a:t>
            </a:r>
          </a:p>
          <a:p>
            <a:pPr marL="457200" indent="-457200">
              <a:buFontTx/>
              <a:buAutoNum type="arabicPeriod"/>
            </a:pPr>
            <a:r>
              <a:rPr lang="en-US" sz="3000" dirty="0" smtClean="0"/>
              <a:t>Both feet together.</a:t>
            </a:r>
          </a:p>
          <a:p>
            <a:pPr marL="457200" indent="-457200">
              <a:buFont typeface="Arial" charset="0"/>
              <a:buAutoNum type="arabicPeriod"/>
            </a:pPr>
            <a:r>
              <a:rPr lang="en-US" sz="3000" dirty="0" smtClean="0"/>
              <a:t>No bending the knees.</a:t>
            </a:r>
          </a:p>
          <a:p>
            <a:pPr marL="457200" indent="-457200">
              <a:buFont typeface="Arial" charset="0"/>
              <a:buAutoNum type="arabicPeriod"/>
            </a:pPr>
            <a:r>
              <a:rPr lang="en-US" sz="3000" dirty="0" smtClean="0"/>
              <a:t>Give a backward up push to the feet to raise up.</a:t>
            </a:r>
          </a:p>
          <a:p>
            <a:pPr marL="457200" indent="-457200">
              <a:buFont typeface="Arial" charset="0"/>
              <a:buAutoNum type="arabicPeriod"/>
            </a:pPr>
            <a:r>
              <a:rPr lang="en-US" sz="3000" dirty="0" smtClean="0"/>
              <a:t>Chin on the ground.</a:t>
            </a:r>
          </a:p>
          <a:p>
            <a:pPr marL="457200" indent="-457200">
              <a:buFont typeface="Arial" charset="0"/>
              <a:buAutoNum type="arabicPeriod"/>
            </a:pPr>
            <a:r>
              <a:rPr lang="en-US" sz="3000" dirty="0" smtClean="0"/>
              <a:t>Awareness on the thyroid. </a:t>
            </a:r>
          </a:p>
        </p:txBody>
      </p:sp>
    </p:spTree>
  </p:cSld>
  <p:clrMapOvr>
    <a:masterClrMapping/>
  </p:clrMapOvr>
  <p:transition>
    <p:fad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7410" name="Picture 2" descr="C:\Users\STUDIO\Google Drive\YIC 8 Step\pics\Bow pose.jpg"/>
          <p:cNvPicPr>
            <a:picLocks noChangeAspect="1" noChangeArrowheads="1"/>
          </p:cNvPicPr>
          <p:nvPr/>
        </p:nvPicPr>
        <p:blipFill>
          <a:blip r:embed="rId2" cstate="print"/>
          <a:srcRect/>
          <a:stretch>
            <a:fillRect/>
          </a:stretch>
        </p:blipFill>
        <p:spPr bwMode="auto">
          <a:xfrm>
            <a:off x="762000" y="1752600"/>
            <a:ext cx="6198541" cy="3228822"/>
          </a:xfrm>
          <a:prstGeom prst="rect">
            <a:avLst/>
          </a:prstGeom>
          <a:noFill/>
        </p:spPr>
      </p:pic>
    </p:spTree>
  </p:cSld>
  <p:clrMapOvr>
    <a:masterClrMapping/>
  </p:clrMapOvr>
  <p:transition>
    <p:fad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90600"/>
            <a:ext cx="7498080" cy="1143000"/>
          </a:xfrm>
        </p:spPr>
        <p:txBody>
          <a:bodyPr>
            <a:noAutofit/>
          </a:bodyPr>
          <a:lstStyle/>
          <a:p>
            <a:r>
              <a:rPr lang="en-US" sz="4000" dirty="0" smtClean="0"/>
              <a:t>20.	Dhanurasana</a:t>
            </a:r>
            <a:br>
              <a:rPr lang="en-US" sz="4000" dirty="0" smtClean="0"/>
            </a:br>
            <a:r>
              <a:rPr lang="en-US" sz="4000" dirty="0" smtClean="0"/>
              <a:t>	(Bow Posture)</a:t>
            </a:r>
          </a:p>
        </p:txBody>
      </p:sp>
      <p:sp>
        <p:nvSpPr>
          <p:cNvPr id="3" name="Content Placeholder 2"/>
          <p:cNvSpPr>
            <a:spLocks noGrp="1"/>
          </p:cNvSpPr>
          <p:nvPr>
            <p:ph idx="1"/>
          </p:nvPr>
        </p:nvSpPr>
        <p:spPr>
          <a:xfrm>
            <a:off x="1435608" y="2743200"/>
            <a:ext cx="7498080" cy="3581400"/>
          </a:xfrm>
        </p:spPr>
        <p:txBody>
          <a:bodyPr>
            <a:normAutofit/>
          </a:bodyPr>
          <a:lstStyle/>
          <a:p>
            <a:r>
              <a:rPr lang="en-US" sz="2800" dirty="0" smtClean="0"/>
              <a:t>Type			 : Prone</a:t>
            </a:r>
          </a:p>
          <a:p>
            <a:r>
              <a:rPr lang="en-US" sz="2800" dirty="0" smtClean="0"/>
              <a:t>Category			 : Cultural</a:t>
            </a:r>
          </a:p>
          <a:p>
            <a:r>
              <a:rPr lang="en-US" sz="2800" dirty="0" smtClean="0"/>
              <a:t>Counts			 : 4</a:t>
            </a:r>
          </a:p>
          <a:p>
            <a:r>
              <a:rPr lang="en-US" sz="2800" dirty="0" smtClean="0"/>
              <a:t>Compl. Posture 		 : Nil</a:t>
            </a:r>
          </a:p>
          <a:p>
            <a:endParaRPr lang="en-US" sz="2800" dirty="0" smtClean="0"/>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lnSpcReduction="10000"/>
          </a:bodyPr>
          <a:lstStyle/>
          <a:p>
            <a:pPr marL="457200" indent="-457200">
              <a:buNone/>
            </a:pPr>
            <a:r>
              <a:rPr lang="en-US" dirty="0" smtClean="0"/>
              <a:t>Benefits</a:t>
            </a:r>
          </a:p>
          <a:p>
            <a:pPr marL="457200" indent="-457200">
              <a:buFontTx/>
              <a:buAutoNum type="arabicPeriod"/>
            </a:pPr>
            <a:r>
              <a:rPr lang="en-US" dirty="0" smtClean="0"/>
              <a:t>Stimulates and slims the body.</a:t>
            </a:r>
          </a:p>
          <a:p>
            <a:pPr marL="457200" indent="-457200">
              <a:buFontTx/>
              <a:buAutoNum type="arabicPeriod"/>
            </a:pPr>
            <a:r>
              <a:rPr lang="en-US" dirty="0" smtClean="0"/>
              <a:t>Gives good stimulation and flexibility to the back</a:t>
            </a:r>
          </a:p>
          <a:p>
            <a:pPr marL="457200" indent="-457200">
              <a:buNone/>
            </a:pPr>
            <a:endParaRPr lang="en-US" dirty="0" smtClean="0"/>
          </a:p>
          <a:p>
            <a:pPr marL="457200" indent="-457200">
              <a:buNone/>
            </a:pPr>
            <a:r>
              <a:rPr lang="en-US" dirty="0" smtClean="0"/>
              <a:t>Limitations:	 Any health problem</a:t>
            </a:r>
          </a:p>
          <a:p>
            <a:pPr marL="457200" indent="-457200">
              <a:buNone/>
            </a:pPr>
            <a:endParaRPr lang="en-US" dirty="0" smtClean="0"/>
          </a:p>
          <a:p>
            <a:pPr marL="514350" indent="-514350">
              <a:buNone/>
            </a:pPr>
            <a:r>
              <a:rPr lang="en-US" dirty="0" smtClean="0"/>
              <a:t>Key points</a:t>
            </a:r>
          </a:p>
          <a:p>
            <a:pPr marL="514350" indent="-514350">
              <a:buFont typeface="+mj-lt"/>
              <a:buAutoNum type="arabicPeriod"/>
            </a:pPr>
            <a:r>
              <a:rPr lang="en-US" dirty="0" smtClean="0"/>
              <a:t>Both feet together.</a:t>
            </a:r>
          </a:p>
          <a:p>
            <a:pPr marL="514350" indent="-514350">
              <a:buFont typeface="+mj-lt"/>
              <a:buAutoNum type="arabicPeriod"/>
            </a:pPr>
            <a:r>
              <a:rPr lang="en-US" dirty="0" smtClean="0"/>
              <a:t>Hold only the ankles not the toes.</a:t>
            </a:r>
          </a:p>
          <a:p>
            <a:pPr marL="514350" indent="-514350">
              <a:buFont typeface="+mj-lt"/>
              <a:buAutoNum type="arabicPeriod"/>
            </a:pPr>
            <a:r>
              <a:rPr lang="en-US" dirty="0" smtClean="0"/>
              <a:t>Give a backward up push to the legs.</a:t>
            </a:r>
          </a:p>
          <a:p>
            <a:endParaRPr lang="en-US" dirty="0" smtClean="0"/>
          </a:p>
          <a:p>
            <a:pPr marL="457200" indent="-457200"/>
            <a:endParaRPr lang="en-US" dirty="0" smtClean="0"/>
          </a:p>
          <a:p>
            <a:endParaRPr lang="en-US" dirty="0"/>
          </a:p>
        </p:txBody>
      </p:sp>
    </p:spTree>
  </p:cSld>
  <p:clrMapOvr>
    <a:masterClrMapping/>
  </p:clrMapOvr>
  <p:transition>
    <p:fad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320" y="838200"/>
            <a:ext cx="7498080" cy="1143000"/>
          </a:xfrm>
        </p:spPr>
        <p:txBody>
          <a:bodyPr>
            <a:noAutofit/>
          </a:bodyPr>
          <a:lstStyle/>
          <a:p>
            <a:r>
              <a:rPr lang="en-US" sz="4000" dirty="0" smtClean="0"/>
              <a:t>21.	 Viparita-Karani</a:t>
            </a:r>
            <a:br>
              <a:rPr lang="en-US" sz="4000" dirty="0" smtClean="0"/>
            </a:br>
            <a:r>
              <a:rPr lang="en-US" sz="4000" dirty="0" smtClean="0"/>
              <a:t>	(Half-Shoulder Stand)</a:t>
            </a:r>
          </a:p>
        </p:txBody>
      </p:sp>
      <p:sp>
        <p:nvSpPr>
          <p:cNvPr id="3" name="Content Placeholder 2"/>
          <p:cNvSpPr>
            <a:spLocks noGrp="1"/>
          </p:cNvSpPr>
          <p:nvPr>
            <p:ph idx="1"/>
          </p:nvPr>
        </p:nvSpPr>
        <p:spPr>
          <a:xfrm>
            <a:off x="1435608" y="2819400"/>
            <a:ext cx="7498080" cy="3733800"/>
          </a:xfrm>
        </p:spPr>
        <p:txBody>
          <a:bodyPr>
            <a:normAutofit/>
          </a:bodyPr>
          <a:lstStyle/>
          <a:p>
            <a:r>
              <a:rPr lang="en-US" sz="2800" dirty="0" smtClean="0"/>
              <a:t>Type			 : Supine</a:t>
            </a:r>
          </a:p>
          <a:p>
            <a:r>
              <a:rPr lang="en-US" sz="2800" dirty="0" smtClean="0"/>
              <a:t>Category			 : Cultural</a:t>
            </a:r>
          </a:p>
          <a:p>
            <a:r>
              <a:rPr lang="en-US" sz="2800" dirty="0" smtClean="0"/>
              <a:t>Counts			 : 8</a:t>
            </a:r>
          </a:p>
          <a:p>
            <a:r>
              <a:rPr lang="en-US" sz="2800" dirty="0" smtClean="0"/>
              <a:t>Compl. Posture 		 : Matsyasana</a:t>
            </a:r>
            <a:endParaRPr lang="en-US" sz="2800" dirty="0"/>
          </a:p>
        </p:txBody>
      </p:sp>
    </p:spTree>
  </p:cSld>
  <p:clrMapOvr>
    <a:masterClrMapping/>
  </p:clrMapOvr>
  <p:transition>
    <p:fad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90600"/>
            <a:ext cx="7498080" cy="4800600"/>
          </a:xfrm>
        </p:spPr>
        <p:txBody>
          <a:bodyPr>
            <a:normAutofit lnSpcReduction="10000"/>
          </a:bodyPr>
          <a:lstStyle/>
          <a:p>
            <a:pPr marL="457200" indent="-457200">
              <a:buNone/>
            </a:pPr>
            <a:r>
              <a:rPr lang="en-US" dirty="0" smtClean="0"/>
              <a:t>Benefits</a:t>
            </a:r>
          </a:p>
          <a:p>
            <a:pPr marL="457200" indent="-457200">
              <a:buFontTx/>
              <a:buAutoNum type="arabicPeriod"/>
            </a:pPr>
            <a:r>
              <a:rPr lang="en-US" dirty="0" smtClean="0"/>
              <a:t>Relaxes the spinal muscles.</a:t>
            </a:r>
          </a:p>
          <a:p>
            <a:pPr marL="457200" indent="-457200">
              <a:buFontTx/>
              <a:buAutoNum type="arabicPeriod"/>
            </a:pPr>
            <a:r>
              <a:rPr lang="en-US" dirty="0" smtClean="0"/>
              <a:t>Helps to cure constipation and GID. </a:t>
            </a:r>
          </a:p>
          <a:p>
            <a:pPr marL="457200" indent="-457200">
              <a:buFontTx/>
              <a:buAutoNum type="arabicPeriod"/>
            </a:pPr>
            <a:r>
              <a:rPr lang="en-US" dirty="0" smtClean="0"/>
              <a:t>Helps to cure Menstrual Disorders</a:t>
            </a:r>
          </a:p>
          <a:p>
            <a:pPr>
              <a:buNone/>
            </a:pPr>
            <a:endParaRPr lang="en-US" dirty="0" smtClean="0"/>
          </a:p>
          <a:p>
            <a:pPr>
              <a:buNone/>
            </a:pPr>
            <a:r>
              <a:rPr lang="en-US" dirty="0" smtClean="0"/>
              <a:t>Limitations</a:t>
            </a:r>
          </a:p>
          <a:p>
            <a:pPr marL="457200" indent="-457200">
              <a:buFontTx/>
              <a:buAutoNum type="arabicPeriod"/>
            </a:pPr>
            <a:r>
              <a:rPr lang="en-US" dirty="0" smtClean="0"/>
              <a:t>Cervical Spondylosis.</a:t>
            </a:r>
          </a:p>
          <a:p>
            <a:pPr marL="457200" indent="-457200">
              <a:buFontTx/>
              <a:buAutoNum type="arabicPeriod"/>
            </a:pPr>
            <a:r>
              <a:rPr lang="en-US" dirty="0" smtClean="0"/>
              <a:t>Spinal problems.</a:t>
            </a:r>
          </a:p>
          <a:p>
            <a:pPr marL="457200" indent="-457200">
              <a:buFontTx/>
              <a:buAutoNum type="arabicPeriod"/>
            </a:pPr>
            <a:r>
              <a:rPr lang="en-US" dirty="0" smtClean="0"/>
              <a:t>Hypertension.</a:t>
            </a:r>
          </a:p>
          <a:p>
            <a:endParaRPr lang="en-US" dirty="0"/>
          </a:p>
        </p:txBody>
      </p:sp>
    </p:spTree>
  </p:cSld>
  <p:clrMapOvr>
    <a:masterClrMapping/>
  </p:clrMapOvr>
  <p:transition>
    <p:fad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0" indent="-457200">
              <a:buNone/>
            </a:pPr>
            <a:r>
              <a:rPr lang="en-US" dirty="0" smtClean="0"/>
              <a:t>Key Points</a:t>
            </a:r>
          </a:p>
          <a:p>
            <a:pPr marL="457200" indent="-457200">
              <a:buFontTx/>
              <a:buAutoNum type="arabicPeriod"/>
            </a:pPr>
            <a:r>
              <a:rPr lang="en-US" dirty="0" smtClean="0"/>
              <a:t>Trunk should make 45</a:t>
            </a:r>
            <a:r>
              <a:rPr lang="en-US" baseline="30000" dirty="0" smtClean="0"/>
              <a:t>0</a:t>
            </a:r>
            <a:r>
              <a:rPr lang="en-US" dirty="0" smtClean="0"/>
              <a:t> to the ground.</a:t>
            </a:r>
          </a:p>
          <a:p>
            <a:pPr marL="457200" indent="-457200">
              <a:buFontTx/>
              <a:buAutoNum type="arabicPeriod"/>
            </a:pPr>
            <a:r>
              <a:rPr lang="en-US" dirty="0" smtClean="0"/>
              <a:t>Legs should be straight. </a:t>
            </a:r>
          </a:p>
          <a:p>
            <a:pPr marL="457200" indent="-457200">
              <a:buFontTx/>
              <a:buAutoNum type="arabicPeriod"/>
            </a:pPr>
            <a:r>
              <a:rPr lang="en-US" dirty="0" smtClean="0"/>
              <a:t>While bringing the legs down care should be taken not to raise the head.</a:t>
            </a:r>
          </a:p>
          <a:p>
            <a:endParaRPr lang="en-US" dirty="0"/>
          </a:p>
        </p:txBody>
      </p:sp>
    </p:spTree>
  </p:cSld>
  <p:clrMapOvr>
    <a:masterClrMapping/>
  </p:clrMapOvr>
  <p:transition>
    <p:fade/>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320" y="914400"/>
            <a:ext cx="7498080" cy="1143000"/>
          </a:xfrm>
        </p:spPr>
        <p:txBody>
          <a:bodyPr>
            <a:noAutofit/>
          </a:bodyPr>
          <a:lstStyle/>
          <a:p>
            <a:r>
              <a:rPr lang="en-US" sz="4000" dirty="0" smtClean="0"/>
              <a:t>22.	Sarvangasana</a:t>
            </a:r>
            <a:br>
              <a:rPr lang="en-US" sz="4000" dirty="0" smtClean="0"/>
            </a:br>
            <a:r>
              <a:rPr lang="en-US" sz="4000" dirty="0" smtClean="0"/>
              <a:t>	(Shoulder-stand Posture)</a:t>
            </a:r>
          </a:p>
        </p:txBody>
      </p:sp>
      <p:sp>
        <p:nvSpPr>
          <p:cNvPr id="3" name="Content Placeholder 2"/>
          <p:cNvSpPr>
            <a:spLocks noGrp="1"/>
          </p:cNvSpPr>
          <p:nvPr>
            <p:ph idx="1"/>
          </p:nvPr>
        </p:nvSpPr>
        <p:spPr>
          <a:xfrm>
            <a:off x="1435608" y="2971800"/>
            <a:ext cx="7498080" cy="3581400"/>
          </a:xfrm>
        </p:spPr>
        <p:txBody>
          <a:bodyPr>
            <a:normAutofit/>
          </a:bodyPr>
          <a:lstStyle/>
          <a:p>
            <a:r>
              <a:rPr lang="en-US" sz="2800" dirty="0" smtClean="0"/>
              <a:t>Type			 : Supine</a:t>
            </a:r>
          </a:p>
          <a:p>
            <a:r>
              <a:rPr lang="en-US" sz="2800" dirty="0" smtClean="0"/>
              <a:t>Category			 : Cultural</a:t>
            </a:r>
          </a:p>
          <a:p>
            <a:r>
              <a:rPr lang="en-US" sz="2800" dirty="0" smtClean="0"/>
              <a:t>Counts			 : 8</a:t>
            </a:r>
          </a:p>
          <a:p>
            <a:r>
              <a:rPr lang="en-US" sz="2800" dirty="0" smtClean="0"/>
              <a:t>Compl. Posture 		 : Matsyasana</a:t>
            </a:r>
          </a:p>
          <a:p>
            <a:endParaRPr lang="en-US" sz="2800" dirty="0"/>
          </a:p>
        </p:txBody>
      </p:sp>
    </p:spTree>
  </p:cSld>
  <p:clrMapOvr>
    <a:masterClrMapping/>
  </p:clrMapOvr>
  <p:transition>
    <p:fade/>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09600"/>
            <a:ext cx="7498080" cy="5638800"/>
          </a:xfrm>
        </p:spPr>
        <p:txBody>
          <a:bodyPr>
            <a:normAutofit/>
          </a:bodyPr>
          <a:lstStyle/>
          <a:p>
            <a:pPr marL="457200" indent="-457200">
              <a:buNone/>
            </a:pPr>
            <a:r>
              <a:rPr lang="en-US" dirty="0" smtClean="0"/>
              <a:t>Benefits</a:t>
            </a:r>
          </a:p>
          <a:p>
            <a:pPr marL="457200" indent="-457200">
              <a:buFontTx/>
              <a:buAutoNum type="arabicPeriod"/>
            </a:pPr>
            <a:r>
              <a:rPr lang="en-US" dirty="0" smtClean="0"/>
              <a:t>Stimulates the thyroid gland.</a:t>
            </a:r>
          </a:p>
          <a:p>
            <a:pPr marL="457200" indent="-457200">
              <a:buFontTx/>
              <a:buAutoNum type="arabicPeriod"/>
            </a:pPr>
            <a:r>
              <a:rPr lang="en-US" dirty="0" smtClean="0"/>
              <a:t>Influences the pelvic organs.</a:t>
            </a:r>
          </a:p>
          <a:p>
            <a:pPr marL="457200" indent="-457200">
              <a:buFontTx/>
              <a:buAutoNum type="arabicPeriod"/>
            </a:pPr>
            <a:r>
              <a:rPr lang="en-US" dirty="0" smtClean="0"/>
              <a:t>Helps to cure varicose veins, piles, hernia.</a:t>
            </a:r>
          </a:p>
          <a:p>
            <a:pPr marL="457200" indent="-457200">
              <a:buFontTx/>
              <a:buAutoNum type="arabicPeriod"/>
            </a:pPr>
            <a:r>
              <a:rPr lang="en-US" dirty="0" smtClean="0"/>
              <a:t>Helps to cure constipation and menstrual disorders.</a:t>
            </a:r>
          </a:p>
          <a:p>
            <a:pPr marL="457200" indent="-457200">
              <a:buFontTx/>
              <a:buAutoNum type="arabicPeriod"/>
            </a:pPr>
            <a:endParaRPr lang="en-US" dirty="0" smtClean="0"/>
          </a:p>
          <a:p>
            <a:pPr>
              <a:buNone/>
            </a:pPr>
            <a:r>
              <a:rPr lang="en-US" dirty="0" smtClean="0"/>
              <a:t>Limitations</a:t>
            </a:r>
          </a:p>
          <a:p>
            <a:pPr marL="457200" indent="-457200">
              <a:buFontTx/>
              <a:buAutoNum type="arabicPeriod"/>
            </a:pPr>
            <a:r>
              <a:rPr lang="en-US" dirty="0" smtClean="0"/>
              <a:t>Cervical Spondylosis.</a:t>
            </a:r>
          </a:p>
          <a:p>
            <a:pPr marL="457200" indent="-457200">
              <a:buFontTx/>
              <a:buAutoNum type="arabicPeriod"/>
            </a:pPr>
            <a:r>
              <a:rPr lang="en-US" dirty="0" smtClean="0"/>
              <a:t>Severe Hypertension.</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None/>
            </a:pPr>
            <a:r>
              <a:rPr lang="en-US" dirty="0" smtClean="0"/>
              <a:t>Key Points</a:t>
            </a:r>
          </a:p>
          <a:p>
            <a:pPr marL="457200" indent="-457200">
              <a:buFontTx/>
              <a:buAutoNum type="arabicPeriod"/>
            </a:pPr>
            <a:r>
              <a:rPr lang="en-US" dirty="0" smtClean="0"/>
              <a:t>Trunk should make 90</a:t>
            </a:r>
            <a:r>
              <a:rPr lang="en-US" baseline="30000" dirty="0" smtClean="0"/>
              <a:t>0</a:t>
            </a:r>
            <a:r>
              <a:rPr lang="en-US" dirty="0" smtClean="0"/>
              <a:t> to the ground.</a:t>
            </a:r>
          </a:p>
          <a:p>
            <a:pPr marL="457200" indent="-457200">
              <a:buFontTx/>
              <a:buAutoNum type="arabicPeriod"/>
            </a:pPr>
            <a:r>
              <a:rPr lang="en-US" dirty="0" smtClean="0"/>
              <a:t>Legs should be straight.</a:t>
            </a:r>
          </a:p>
          <a:p>
            <a:pPr marL="457200" indent="-457200">
              <a:buFontTx/>
              <a:buAutoNum type="arabicPeriod"/>
            </a:pPr>
            <a:r>
              <a:rPr lang="en-US" dirty="0" smtClean="0"/>
              <a:t>While supporting the body elbows should be close to each other. </a:t>
            </a:r>
          </a:p>
          <a:p>
            <a:pPr marL="457200" indent="-457200">
              <a:buFontTx/>
              <a:buAutoNum type="arabicPeriod"/>
            </a:pPr>
            <a:r>
              <a:rPr lang="en-US" dirty="0" smtClean="0"/>
              <a:t> While bringing the legs down care    should be taken not to raise the head.</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8434" name="Picture 2" descr="C:\Users\STUDIO\Google Drive\YIC 8 Step\pics\Fish Pose.jpg"/>
          <p:cNvPicPr>
            <a:picLocks noChangeAspect="1" noChangeArrowheads="1"/>
          </p:cNvPicPr>
          <p:nvPr/>
        </p:nvPicPr>
        <p:blipFill>
          <a:blip r:embed="rId2" cstate="print"/>
          <a:srcRect b="2310"/>
          <a:stretch>
            <a:fillRect/>
          </a:stretch>
        </p:blipFill>
        <p:spPr bwMode="auto">
          <a:xfrm>
            <a:off x="1524000" y="1223727"/>
            <a:ext cx="6858000" cy="5024673"/>
          </a:xfrm>
          <a:prstGeom prst="rect">
            <a:avLst/>
          </a:prstGeom>
          <a:noFill/>
        </p:spPr>
      </p:pic>
    </p:spTree>
  </p:cSld>
  <p:clrMapOvr>
    <a:masterClrMapping/>
  </p:clrMapOvr>
  <p:transition>
    <p:fade/>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7498080" cy="1143000"/>
          </a:xfrm>
        </p:spPr>
        <p:txBody>
          <a:bodyPr>
            <a:noAutofit/>
          </a:bodyPr>
          <a:lstStyle/>
          <a:p>
            <a:r>
              <a:rPr lang="en-US" sz="4000" dirty="0" smtClean="0"/>
              <a:t>23. 	Matsyasana</a:t>
            </a:r>
            <a:br>
              <a:rPr lang="en-US" sz="4000" dirty="0" smtClean="0"/>
            </a:br>
            <a:r>
              <a:rPr lang="en-US" sz="4000" dirty="0" smtClean="0"/>
              <a:t>	(Fish Posture)</a:t>
            </a:r>
          </a:p>
        </p:txBody>
      </p:sp>
      <p:sp>
        <p:nvSpPr>
          <p:cNvPr id="3" name="Content Placeholder 2"/>
          <p:cNvSpPr>
            <a:spLocks noGrp="1"/>
          </p:cNvSpPr>
          <p:nvPr>
            <p:ph idx="1"/>
          </p:nvPr>
        </p:nvSpPr>
        <p:spPr>
          <a:xfrm>
            <a:off x="1435608" y="2743200"/>
            <a:ext cx="7498080" cy="3733800"/>
          </a:xfrm>
        </p:spPr>
        <p:txBody>
          <a:bodyPr>
            <a:normAutofit/>
          </a:bodyPr>
          <a:lstStyle/>
          <a:p>
            <a:r>
              <a:rPr lang="en-US" sz="2800" dirty="0" smtClean="0"/>
              <a:t>Type			 : Supine</a:t>
            </a:r>
          </a:p>
          <a:p>
            <a:r>
              <a:rPr lang="en-US" sz="2800" dirty="0" smtClean="0"/>
              <a:t>Category			 : Cultural</a:t>
            </a:r>
          </a:p>
          <a:p>
            <a:r>
              <a:rPr lang="en-US" sz="2800" dirty="0" smtClean="0"/>
              <a:t>Counts			 : 8</a:t>
            </a:r>
          </a:p>
          <a:p>
            <a:r>
              <a:rPr lang="en-US" sz="2800" dirty="0" smtClean="0"/>
              <a:t>Compl. Posture 		 : Sarvangasana</a:t>
            </a:r>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4800600"/>
          </a:xfrm>
        </p:spPr>
        <p:txBody>
          <a:bodyPr/>
          <a:lstStyle/>
          <a:p>
            <a:pPr marL="457200" indent="-457200">
              <a:buNone/>
            </a:pPr>
            <a:r>
              <a:rPr lang="en-US" dirty="0" smtClean="0"/>
              <a:t>Benefits</a:t>
            </a:r>
          </a:p>
          <a:p>
            <a:pPr marL="457200" indent="-457200"/>
            <a:r>
              <a:rPr lang="en-US" dirty="0" smtClean="0"/>
              <a:t>Good for </a:t>
            </a:r>
          </a:p>
          <a:p>
            <a:pPr marL="457200" indent="-457200">
              <a:buFontTx/>
              <a:buAutoNum type="arabicPeriod"/>
            </a:pPr>
            <a:r>
              <a:rPr lang="en-US" dirty="0" smtClean="0"/>
              <a:t>Asthmatics </a:t>
            </a:r>
          </a:p>
          <a:p>
            <a:pPr marL="457200" indent="-457200">
              <a:buFontTx/>
              <a:buAutoNum type="arabicPeriod"/>
            </a:pPr>
            <a:r>
              <a:rPr lang="en-US" dirty="0" smtClean="0"/>
              <a:t>Respiratory problems</a:t>
            </a:r>
          </a:p>
          <a:p>
            <a:pPr>
              <a:buNone/>
            </a:pPr>
            <a:endParaRPr lang="en-US" dirty="0" smtClean="0"/>
          </a:p>
          <a:p>
            <a:pPr>
              <a:buNone/>
            </a:pPr>
            <a:r>
              <a:rPr lang="en-US" dirty="0" smtClean="0"/>
              <a:t>Limitations</a:t>
            </a:r>
          </a:p>
          <a:p>
            <a:pPr marL="457200" indent="-457200">
              <a:buFontTx/>
              <a:buAutoNum type="arabicPeriod"/>
            </a:pPr>
            <a:r>
              <a:rPr lang="en-US" dirty="0" smtClean="0"/>
              <a:t>Recent abdominal or thoracic surgery</a:t>
            </a:r>
          </a:p>
          <a:p>
            <a:pPr marL="457200" indent="-457200">
              <a:buFontTx/>
              <a:buAutoNum type="arabicPeriod"/>
            </a:pPr>
            <a:r>
              <a:rPr lang="en-US" dirty="0" smtClean="0"/>
              <a:t>Cervical spondylosis.</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0" indent="-457200">
              <a:buNone/>
            </a:pPr>
            <a:r>
              <a:rPr lang="en-US" sz="3000" dirty="0" smtClean="0"/>
              <a:t>Key Points</a:t>
            </a:r>
          </a:p>
          <a:p>
            <a:pPr marL="457200" indent="-457200">
              <a:buFontTx/>
              <a:buAutoNum type="arabicPeriod"/>
            </a:pPr>
            <a:r>
              <a:rPr lang="en-US" sz="3000" dirty="0" smtClean="0"/>
              <a:t>Crown of the head on the ground.</a:t>
            </a:r>
          </a:p>
          <a:p>
            <a:pPr marL="457200" indent="-457200">
              <a:buFontTx/>
              <a:buAutoNum type="arabicPeriod"/>
            </a:pPr>
            <a:r>
              <a:rPr lang="en-US" sz="3000" dirty="0" smtClean="0"/>
              <a:t>Press the elbows on the ground and allow the weight of the body to go to ground through elbows.</a:t>
            </a:r>
          </a:p>
          <a:p>
            <a:pPr marL="457200" indent="-457200">
              <a:buFontTx/>
              <a:buAutoNum type="arabicPeriod"/>
            </a:pPr>
            <a:r>
              <a:rPr lang="en-US" sz="3000" dirty="0" smtClean="0"/>
              <a:t>Give a nice backward stretch for dorsal and cervical spines </a:t>
            </a:r>
          </a:p>
          <a:p>
            <a:endParaRPr lang="en-US" sz="3000" dirty="0"/>
          </a:p>
        </p:txBody>
      </p:sp>
    </p:spTree>
  </p:cSld>
  <p:clrMapOvr>
    <a:masterClrMapping/>
  </p:clrMapOvr>
  <p:transition>
    <p:fade/>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Halasana</a:t>
            </a:r>
            <a:endParaRPr lang="en-US" dirty="0"/>
          </a:p>
        </p:txBody>
      </p:sp>
      <p:sp>
        <p:nvSpPr>
          <p:cNvPr id="3" name="Content Placeholder 2"/>
          <p:cNvSpPr>
            <a:spLocks noGrp="1"/>
          </p:cNvSpPr>
          <p:nvPr>
            <p:ph idx="1"/>
          </p:nvPr>
        </p:nvSpPr>
        <p:spPr/>
        <p:txBody>
          <a:bodyPr/>
          <a:lstStyle/>
          <a:p>
            <a:endParaRPr lang="en-US" dirty="0"/>
          </a:p>
        </p:txBody>
      </p:sp>
      <p:pic>
        <p:nvPicPr>
          <p:cNvPr id="19458" name="Picture 2" descr="C:\Users\STUDIO\Google Drive\YIC 8 Step\pics\Plough Pose 1.jpg"/>
          <p:cNvPicPr>
            <a:picLocks noChangeAspect="1" noChangeArrowheads="1"/>
          </p:cNvPicPr>
          <p:nvPr/>
        </p:nvPicPr>
        <p:blipFill>
          <a:blip r:embed="rId2" cstate="print"/>
          <a:srcRect/>
          <a:stretch>
            <a:fillRect/>
          </a:stretch>
        </p:blipFill>
        <p:spPr bwMode="auto">
          <a:xfrm>
            <a:off x="1981200" y="1417638"/>
            <a:ext cx="5857875" cy="4773894"/>
          </a:xfrm>
          <a:prstGeom prst="rect">
            <a:avLst/>
          </a:prstGeom>
          <a:noFill/>
        </p:spPr>
      </p:pic>
    </p:spTree>
  </p:cSld>
  <p:clrMapOvr>
    <a:masterClrMapping/>
  </p:clrMapOvr>
  <p:transition>
    <p:fade/>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7498080" cy="1143000"/>
          </a:xfrm>
        </p:spPr>
        <p:txBody>
          <a:bodyPr>
            <a:noAutofit/>
          </a:bodyPr>
          <a:lstStyle/>
          <a:p>
            <a:r>
              <a:rPr lang="en-US" sz="4000" dirty="0" smtClean="0"/>
              <a:t>24. 	Halasana</a:t>
            </a:r>
            <a:br>
              <a:rPr lang="en-US" sz="4000" dirty="0" smtClean="0"/>
            </a:br>
            <a:r>
              <a:rPr lang="en-US" sz="4000" dirty="0" smtClean="0"/>
              <a:t>	(Plough Posture)</a:t>
            </a:r>
          </a:p>
        </p:txBody>
      </p:sp>
      <p:sp>
        <p:nvSpPr>
          <p:cNvPr id="3" name="Content Placeholder 2"/>
          <p:cNvSpPr>
            <a:spLocks noGrp="1"/>
          </p:cNvSpPr>
          <p:nvPr>
            <p:ph idx="1"/>
          </p:nvPr>
        </p:nvSpPr>
        <p:spPr>
          <a:xfrm>
            <a:off x="1435608" y="2743200"/>
            <a:ext cx="7498080" cy="3505200"/>
          </a:xfrm>
        </p:spPr>
        <p:txBody>
          <a:bodyPr>
            <a:normAutofit/>
          </a:bodyPr>
          <a:lstStyle/>
          <a:p>
            <a:r>
              <a:rPr lang="en-US" sz="2800" dirty="0" smtClean="0"/>
              <a:t>Type			 : Supine</a:t>
            </a:r>
          </a:p>
          <a:p>
            <a:r>
              <a:rPr lang="en-US" sz="2800" dirty="0" smtClean="0"/>
              <a:t>Category			 : Cultural</a:t>
            </a:r>
          </a:p>
          <a:p>
            <a:r>
              <a:rPr lang="en-US" sz="2800" dirty="0" smtClean="0"/>
              <a:t>Counts			 : 8</a:t>
            </a:r>
          </a:p>
          <a:p>
            <a:r>
              <a:rPr lang="en-US" sz="2800" dirty="0" smtClean="0"/>
              <a:t>Compl. Posture 		 : Cakrasana</a:t>
            </a:r>
          </a:p>
          <a:p>
            <a:endParaRPr lang="en-US" sz="2800" dirty="0" smtClean="0"/>
          </a:p>
          <a:p>
            <a:endParaRPr lang="en-US" sz="2800" dirty="0" smtClean="0"/>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lnSpcReduction="10000"/>
          </a:bodyPr>
          <a:lstStyle/>
          <a:p>
            <a:pPr marL="457200" indent="-457200">
              <a:buNone/>
            </a:pPr>
            <a:r>
              <a:rPr lang="en-US" dirty="0" smtClean="0"/>
              <a:t>Benefits</a:t>
            </a:r>
          </a:p>
          <a:p>
            <a:pPr marL="457200" indent="-457200">
              <a:buFontTx/>
              <a:buAutoNum type="arabicPeriod"/>
            </a:pPr>
            <a:r>
              <a:rPr lang="en-US" dirty="0" smtClean="0"/>
              <a:t>Stretches and stimulate the back muscles, spinal joints and lumbar nerves.</a:t>
            </a:r>
          </a:p>
          <a:p>
            <a:pPr marL="457200" indent="-457200">
              <a:buFontTx/>
              <a:buAutoNum type="arabicPeriod"/>
            </a:pPr>
            <a:r>
              <a:rPr lang="en-US" dirty="0" smtClean="0"/>
              <a:t>Enhances blood flow to the neck.</a:t>
            </a:r>
          </a:p>
          <a:p>
            <a:pPr marL="457200" indent="-457200">
              <a:buFontTx/>
              <a:buAutoNum type="arabicPeriod"/>
            </a:pPr>
            <a:r>
              <a:rPr lang="en-US" dirty="0" smtClean="0"/>
              <a:t>Keeps the spine flexible.</a:t>
            </a:r>
          </a:p>
          <a:p>
            <a:pPr>
              <a:buNone/>
            </a:pPr>
            <a:endParaRPr lang="en-US" dirty="0" smtClean="0"/>
          </a:p>
          <a:p>
            <a:pPr>
              <a:buNone/>
            </a:pPr>
            <a:r>
              <a:rPr lang="en-US" dirty="0" smtClean="0"/>
              <a:t>Limitations</a:t>
            </a:r>
          </a:p>
          <a:p>
            <a:pPr marL="457200" indent="-457200">
              <a:buFontTx/>
              <a:buAutoNum type="arabicPeriod"/>
            </a:pPr>
            <a:r>
              <a:rPr lang="en-US" dirty="0" smtClean="0"/>
              <a:t>Spinal problem.</a:t>
            </a:r>
          </a:p>
          <a:p>
            <a:pPr marL="457200" indent="-457200">
              <a:buFontTx/>
              <a:buAutoNum type="arabicPeriod"/>
            </a:pPr>
            <a:r>
              <a:rPr lang="en-US" dirty="0" smtClean="0"/>
              <a:t>Cardiac problem.</a:t>
            </a:r>
          </a:p>
          <a:p>
            <a:pPr marL="457200" indent="-457200">
              <a:buFontTx/>
              <a:buAutoNum type="arabicPeriod"/>
            </a:pPr>
            <a:r>
              <a:rPr lang="en-US" dirty="0" smtClean="0"/>
              <a:t>Hypertension.</a:t>
            </a:r>
          </a:p>
          <a:p>
            <a:pPr>
              <a:buNone/>
            </a:pPr>
            <a:endParaRPr lang="en-US" dirty="0"/>
          </a:p>
        </p:txBody>
      </p:sp>
    </p:spTree>
  </p:cSld>
  <p:clrMapOvr>
    <a:masterClrMapping/>
  </p:clrMapOvr>
  <p:transition>
    <p:fade/>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Halasana</a:t>
            </a:r>
            <a:endParaRPr lang="en-US" dirty="0"/>
          </a:p>
        </p:txBody>
      </p:sp>
      <p:sp>
        <p:nvSpPr>
          <p:cNvPr id="3" name="Content Placeholder 2"/>
          <p:cNvSpPr>
            <a:spLocks noGrp="1"/>
          </p:cNvSpPr>
          <p:nvPr>
            <p:ph idx="1"/>
          </p:nvPr>
        </p:nvSpPr>
        <p:spPr/>
        <p:txBody>
          <a:bodyPr>
            <a:normAutofit/>
          </a:bodyPr>
          <a:lstStyle/>
          <a:p>
            <a:pPr marL="457200" indent="-457200">
              <a:buNone/>
            </a:pPr>
            <a:r>
              <a:rPr lang="en-US" dirty="0" smtClean="0"/>
              <a:t>Key points</a:t>
            </a:r>
          </a:p>
          <a:p>
            <a:pPr marL="457200" indent="-457200">
              <a:buFontTx/>
              <a:buAutoNum type="arabicPeriod"/>
            </a:pPr>
            <a:r>
              <a:rPr lang="en-US" dirty="0" smtClean="0"/>
              <a:t>Make the knees straight.</a:t>
            </a:r>
          </a:p>
          <a:p>
            <a:pPr marL="457200" indent="-457200">
              <a:buFontTx/>
              <a:buAutoNum type="arabicPeriod"/>
            </a:pPr>
            <a:r>
              <a:rPr lang="en-US" dirty="0" smtClean="0"/>
              <a:t>Walk back making the trunk erect.</a:t>
            </a:r>
          </a:p>
          <a:p>
            <a:pPr marL="457200" indent="-457200">
              <a:buFontTx/>
              <a:buAutoNum type="arabicPeriod"/>
            </a:pPr>
            <a:r>
              <a:rPr lang="en-US" dirty="0" smtClean="0"/>
              <a:t>While coming back take care not to raise the head</a:t>
            </a:r>
          </a:p>
          <a:p>
            <a:pPr marL="457200" indent="-457200">
              <a:buFontTx/>
              <a:buAutoNum type="arabicPeriod"/>
            </a:pPr>
            <a:r>
              <a:rPr lang="en-US" dirty="0" smtClean="0"/>
              <a:t>Make sure that perfect balance is achieved before the arms are releasing support to the trunk</a:t>
            </a:r>
          </a:p>
          <a:p>
            <a:endParaRPr lang="en-US" dirty="0"/>
          </a:p>
        </p:txBody>
      </p:sp>
    </p:spTree>
  </p:cSld>
  <p:clrMapOvr>
    <a:masterClrMapping/>
  </p:clrMapOvr>
  <p:transition>
    <p:fade/>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20482" name="Picture 2" descr="C:\Users\STUDIO\Google Drive\YIC 8 Step\pics\Wheel Pose.jpg"/>
          <p:cNvPicPr>
            <a:picLocks noChangeAspect="1" noChangeArrowheads="1"/>
          </p:cNvPicPr>
          <p:nvPr/>
        </p:nvPicPr>
        <p:blipFill>
          <a:blip r:embed="rId2" cstate="print"/>
          <a:srcRect/>
          <a:stretch>
            <a:fillRect/>
          </a:stretch>
        </p:blipFill>
        <p:spPr bwMode="auto">
          <a:xfrm>
            <a:off x="-1600200" y="-762000"/>
            <a:ext cx="11912600" cy="8934450"/>
          </a:xfrm>
          <a:prstGeom prst="rect">
            <a:avLst/>
          </a:prstGeom>
          <a:noFill/>
        </p:spPr>
      </p:pic>
    </p:spTree>
  </p:cSld>
  <p:clrMapOvr>
    <a:masterClrMapping/>
  </p:clrMapOvr>
  <p:transition>
    <p:fade/>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066800"/>
            <a:ext cx="7498080" cy="1143000"/>
          </a:xfrm>
        </p:spPr>
        <p:txBody>
          <a:bodyPr>
            <a:noAutofit/>
          </a:bodyPr>
          <a:lstStyle/>
          <a:p>
            <a:r>
              <a:rPr lang="en-US" sz="4000" dirty="0" smtClean="0"/>
              <a:t>25. 	Cakrasana</a:t>
            </a:r>
            <a:br>
              <a:rPr lang="en-US" sz="4000" dirty="0" smtClean="0"/>
            </a:br>
            <a:r>
              <a:rPr lang="en-US" sz="4000" dirty="0" smtClean="0"/>
              <a:t>	(Wheel Posture)</a:t>
            </a:r>
          </a:p>
        </p:txBody>
      </p:sp>
      <p:sp>
        <p:nvSpPr>
          <p:cNvPr id="3" name="Content Placeholder 2"/>
          <p:cNvSpPr>
            <a:spLocks noGrp="1"/>
          </p:cNvSpPr>
          <p:nvPr>
            <p:ph idx="1"/>
          </p:nvPr>
        </p:nvSpPr>
        <p:spPr>
          <a:xfrm>
            <a:off x="1435608" y="2819400"/>
            <a:ext cx="7498080" cy="3429000"/>
          </a:xfrm>
        </p:spPr>
        <p:txBody>
          <a:bodyPr>
            <a:normAutofit/>
          </a:bodyPr>
          <a:lstStyle/>
          <a:p>
            <a:r>
              <a:rPr lang="en-US" sz="2800" dirty="0" smtClean="0"/>
              <a:t>Type			 : Supine</a:t>
            </a:r>
          </a:p>
          <a:p>
            <a:r>
              <a:rPr lang="en-US" sz="2800" dirty="0" smtClean="0"/>
              <a:t>Category			 : Cultural</a:t>
            </a:r>
          </a:p>
          <a:p>
            <a:r>
              <a:rPr lang="en-US" sz="2800" dirty="0" smtClean="0"/>
              <a:t>Counts			 : 4</a:t>
            </a:r>
          </a:p>
          <a:p>
            <a:r>
              <a:rPr lang="en-US" sz="2800" dirty="0" smtClean="0"/>
              <a:t>Compl. Posture 		 : Halasana</a:t>
            </a:r>
          </a:p>
          <a:p>
            <a:endParaRPr lang="en-US" sz="2800" dirty="0" smtClean="0"/>
          </a:p>
          <a:p>
            <a:endParaRPr lang="en-US" sz="2800" dirty="0" smtClean="0"/>
          </a:p>
          <a:p>
            <a:endParaRPr lang="en-US" sz="2800" dirty="0" smtClean="0"/>
          </a:p>
          <a:p>
            <a:endParaRPr lang="en-US" sz="2800" dirty="0" smtClean="0"/>
          </a:p>
          <a:p>
            <a:endParaRPr lang="en-US" sz="2800" dirty="0"/>
          </a:p>
        </p:txBody>
      </p:sp>
    </p:spTree>
  </p:cSld>
  <p:clrMapOvr>
    <a:masterClrMapping/>
  </p:clrMapOvr>
  <p:transition>
    <p:fade/>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85800"/>
            <a:ext cx="7498080" cy="5791200"/>
          </a:xfrm>
        </p:spPr>
        <p:txBody>
          <a:bodyPr>
            <a:normAutofit/>
          </a:bodyPr>
          <a:lstStyle/>
          <a:p>
            <a:pPr marL="457200" indent="-457200">
              <a:buNone/>
            </a:pPr>
            <a:r>
              <a:rPr lang="en-US" sz="2800" dirty="0" smtClean="0"/>
              <a:t>Benefits</a:t>
            </a:r>
          </a:p>
          <a:p>
            <a:pPr marL="457200" indent="-457200">
              <a:buFontTx/>
              <a:buAutoNum type="arabicPeriod"/>
            </a:pPr>
            <a:r>
              <a:rPr lang="en-US" sz="2800" dirty="0" smtClean="0"/>
              <a:t>Brings flexibility to the spine.</a:t>
            </a:r>
          </a:p>
          <a:p>
            <a:pPr marL="457200" indent="-457200">
              <a:buFontTx/>
              <a:buAutoNum type="arabicPeriod"/>
            </a:pPr>
            <a:r>
              <a:rPr lang="en-US" sz="2800" dirty="0" smtClean="0"/>
              <a:t>Stimulates all parts of the body.</a:t>
            </a:r>
          </a:p>
          <a:p>
            <a:pPr marL="457200" indent="-457200">
              <a:buFontTx/>
              <a:buAutoNum type="arabicPeriod"/>
            </a:pPr>
            <a:r>
              <a:rPr lang="en-US" sz="2800" dirty="0" smtClean="0"/>
              <a:t>Strengthens the arms, shoulders and legs.</a:t>
            </a:r>
          </a:p>
          <a:p>
            <a:pPr>
              <a:buNone/>
            </a:pPr>
            <a:endParaRPr lang="en-US" sz="2800" dirty="0" smtClean="0"/>
          </a:p>
          <a:p>
            <a:pPr>
              <a:buNone/>
            </a:pPr>
            <a:r>
              <a:rPr lang="en-US" sz="2800" dirty="0" smtClean="0"/>
              <a:t>Limitations: 	Any kind of disease</a:t>
            </a:r>
          </a:p>
          <a:p>
            <a:pPr>
              <a:buNone/>
            </a:pPr>
            <a:endParaRPr lang="en-US" sz="2800" dirty="0" smtClean="0"/>
          </a:p>
          <a:p>
            <a:pPr marL="457200" indent="-457200">
              <a:buFontTx/>
              <a:buAutoNum type="arabicPeriod"/>
            </a:pPr>
            <a:r>
              <a:rPr lang="en-US" sz="2800" dirty="0" smtClean="0"/>
              <a:t>Bring the heels closure to the buttocks.</a:t>
            </a:r>
          </a:p>
          <a:p>
            <a:pPr marL="457200" indent="-457200">
              <a:buFontTx/>
              <a:buAutoNum type="arabicPeriod"/>
            </a:pPr>
            <a:r>
              <a:rPr lang="en-US" sz="2800" dirty="0" smtClean="0"/>
              <a:t>While coming back first head should reach the ground then the back and then the buttocks.</a:t>
            </a:r>
          </a:p>
          <a:p>
            <a:pPr>
              <a:buNone/>
            </a:pPr>
            <a:endParaRPr lang="en-US" dirty="0" smtClean="0"/>
          </a:p>
          <a:p>
            <a:pPr>
              <a:buNone/>
            </a:pPr>
            <a:endParaRPr lang="en-US" dirty="0"/>
          </a:p>
        </p:txBody>
      </p:sp>
    </p:spTree>
  </p:cSld>
  <p:clrMapOvr>
    <a:masterClrMapping/>
  </p:clrMapOvr>
  <p:transition>
    <p:fade/>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1143000"/>
          </a:xfrm>
        </p:spPr>
        <p:txBody>
          <a:bodyPr>
            <a:noAutofit/>
          </a:bodyPr>
          <a:lstStyle/>
          <a:p>
            <a:r>
              <a:rPr lang="en-US" sz="4000" dirty="0" smtClean="0"/>
              <a:t>DRT (Deep Relaxation Technique)</a:t>
            </a:r>
          </a:p>
        </p:txBody>
      </p:sp>
      <p:sp>
        <p:nvSpPr>
          <p:cNvPr id="3" name="Content Placeholder 2"/>
          <p:cNvSpPr>
            <a:spLocks noGrp="1"/>
          </p:cNvSpPr>
          <p:nvPr>
            <p:ph idx="1"/>
          </p:nvPr>
        </p:nvSpPr>
        <p:spPr>
          <a:xfrm>
            <a:off x="1219200" y="1524000"/>
            <a:ext cx="7498080" cy="4800600"/>
          </a:xfrm>
        </p:spPr>
        <p:txBody>
          <a:bodyPr>
            <a:normAutofit fontScale="92500" lnSpcReduction="20000"/>
          </a:bodyPr>
          <a:lstStyle/>
          <a:p>
            <a:r>
              <a:rPr lang="en-US" sz="3300" dirty="0" smtClean="0"/>
              <a:t>Phase I- Relax the lower part of the body </a:t>
            </a:r>
            <a:r>
              <a:rPr lang="en-US" sz="3300" dirty="0"/>
              <a:t>(toes </a:t>
            </a:r>
            <a:r>
              <a:rPr lang="en-US" sz="3300" dirty="0" smtClean="0"/>
              <a:t>to waist).  Chant A-kara.</a:t>
            </a:r>
          </a:p>
          <a:p>
            <a:endParaRPr lang="en-US" sz="3300" dirty="0" smtClean="0"/>
          </a:p>
          <a:p>
            <a:r>
              <a:rPr lang="en-US" sz="3300" dirty="0" smtClean="0"/>
              <a:t>Phase II- Relax the middle part of the body (abdomen to neck).  Chant U-kara.</a:t>
            </a:r>
          </a:p>
          <a:p>
            <a:endParaRPr lang="en-US" sz="3300" dirty="0" smtClean="0"/>
          </a:p>
          <a:p>
            <a:r>
              <a:rPr lang="en-US" sz="3300" dirty="0" smtClean="0"/>
              <a:t>Phase III- Relax the upper part of the body (head region).  Chant M- kara</a:t>
            </a:r>
          </a:p>
          <a:p>
            <a:endParaRPr lang="en-US" sz="3300" dirty="0" smtClean="0"/>
          </a:p>
          <a:p>
            <a:r>
              <a:rPr lang="en-US" sz="3300" dirty="0" smtClean="0"/>
              <a:t>Phase IV- Observe the whole body relaxed. Chant A-U-M in a ratio 1:1:2.  </a:t>
            </a:r>
          </a:p>
          <a:p>
            <a:endParaRPr lang="en-US" dirty="0"/>
          </a:p>
        </p:txBody>
      </p:sp>
    </p:spTree>
  </p:cSld>
  <p:clrMapOvr>
    <a:masterClrMapping/>
  </p:clrMapOvr>
  <p:transition>
    <p:fade/>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685800"/>
            <a:ext cx="7498080" cy="4800600"/>
          </a:xfrm>
        </p:spPr>
        <p:txBody>
          <a:bodyPr>
            <a:normAutofit fontScale="85000" lnSpcReduction="20000"/>
          </a:bodyPr>
          <a:lstStyle/>
          <a:p>
            <a:r>
              <a:rPr lang="en-US" sz="3600" dirty="0" smtClean="0"/>
              <a:t>Phase V- Come out of body consciousness/ body apartness.</a:t>
            </a:r>
          </a:p>
          <a:p>
            <a:endParaRPr lang="en-US" sz="3600" dirty="0" smtClean="0"/>
          </a:p>
          <a:p>
            <a:r>
              <a:rPr lang="en-US" sz="3600" dirty="0" smtClean="0"/>
              <a:t>Phase VI- Expand your awareness to the blue sky, visualize it.</a:t>
            </a:r>
          </a:p>
          <a:p>
            <a:endParaRPr lang="en-US" sz="3600" dirty="0" smtClean="0"/>
          </a:p>
          <a:p>
            <a:r>
              <a:rPr lang="en-US" sz="3600" dirty="0" smtClean="0"/>
              <a:t>Phase VII- Feel that blissful all-pervasive awareness.  (merging with the sky)</a:t>
            </a:r>
          </a:p>
          <a:p>
            <a:endParaRPr lang="en-US" sz="3600" dirty="0" smtClean="0"/>
          </a:p>
          <a:p>
            <a:r>
              <a:rPr lang="en-US" sz="3600" dirty="0" smtClean="0"/>
              <a:t>Phase VIII- Come back to body consciousness.  Chant Om-kar. </a:t>
            </a:r>
          </a:p>
          <a:p>
            <a:endParaRPr lang="en-US" dirty="0"/>
          </a:p>
        </p:txBody>
      </p:sp>
    </p:spTree>
  </p:cSld>
  <p:clrMapOvr>
    <a:masterClrMapping/>
  </p:clrMapOvr>
  <p:transition>
    <p:fade/>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Closing Prayer</a:t>
            </a:r>
          </a:p>
        </p:txBody>
      </p:sp>
      <p:sp>
        <p:nvSpPr>
          <p:cNvPr id="3" name="Content Placeholder 2"/>
          <p:cNvSpPr>
            <a:spLocks noGrp="1"/>
          </p:cNvSpPr>
          <p:nvPr>
            <p:ph idx="1"/>
          </p:nvPr>
        </p:nvSpPr>
        <p:spPr>
          <a:xfrm>
            <a:off x="1295400" y="1600200"/>
            <a:ext cx="7498080" cy="4800600"/>
          </a:xfrm>
        </p:spPr>
        <p:txBody>
          <a:bodyPr>
            <a:normAutofit fontScale="70000" lnSpcReduction="20000"/>
          </a:bodyPr>
          <a:lstStyle/>
          <a:p>
            <a:pPr algn="ctr">
              <a:buNone/>
              <a:defRPr/>
            </a:pPr>
            <a:r>
              <a:rPr lang="en-US" sz="4000" dirty="0" smtClean="0"/>
              <a:t>“ Yogena Cittasya Padena </a:t>
            </a:r>
            <a:r>
              <a:rPr lang="en-US" sz="4000" dirty="0" err="1" smtClean="0"/>
              <a:t>Vacam</a:t>
            </a:r>
            <a:r>
              <a:rPr lang="en-US" sz="4000" dirty="0" smtClean="0"/>
              <a:t>,</a:t>
            </a:r>
          </a:p>
          <a:p>
            <a:pPr algn="ctr">
              <a:buNone/>
              <a:defRPr/>
            </a:pPr>
            <a:r>
              <a:rPr lang="en-US" sz="4000" dirty="0" err="1" smtClean="0"/>
              <a:t>Malam</a:t>
            </a:r>
            <a:r>
              <a:rPr lang="en-US" sz="4000" dirty="0" smtClean="0"/>
              <a:t> </a:t>
            </a:r>
            <a:r>
              <a:rPr lang="en-US" sz="4000" dirty="0" err="1" smtClean="0"/>
              <a:t>Sarirasya</a:t>
            </a:r>
            <a:r>
              <a:rPr lang="en-US" sz="4000" dirty="0" smtClean="0"/>
              <a:t> Ca </a:t>
            </a:r>
            <a:r>
              <a:rPr lang="en-US" sz="4000" dirty="0" err="1" smtClean="0"/>
              <a:t>Vaidyakena</a:t>
            </a:r>
            <a:r>
              <a:rPr lang="en-US" sz="4000" dirty="0" smtClean="0"/>
              <a:t>,</a:t>
            </a:r>
          </a:p>
          <a:p>
            <a:pPr algn="ctr">
              <a:buNone/>
              <a:defRPr/>
            </a:pPr>
            <a:r>
              <a:rPr lang="en-US" sz="4000" dirty="0" err="1" smtClean="0"/>
              <a:t>Yo</a:t>
            </a:r>
            <a:r>
              <a:rPr lang="en-US" sz="4000" dirty="0" smtClean="0"/>
              <a:t> </a:t>
            </a:r>
            <a:r>
              <a:rPr lang="en-US" sz="4000" dirty="0" err="1" smtClean="0"/>
              <a:t>Pakarotam</a:t>
            </a:r>
            <a:r>
              <a:rPr lang="en-US" sz="4000" dirty="0" smtClean="0"/>
              <a:t> </a:t>
            </a:r>
            <a:r>
              <a:rPr lang="en-US" sz="4000" dirty="0" err="1" smtClean="0"/>
              <a:t>Pravaram</a:t>
            </a:r>
            <a:r>
              <a:rPr lang="en-US" sz="4000" dirty="0" smtClean="0"/>
              <a:t> </a:t>
            </a:r>
            <a:r>
              <a:rPr lang="en-US" sz="4000" dirty="0" err="1" smtClean="0"/>
              <a:t>Muninam</a:t>
            </a:r>
            <a:r>
              <a:rPr lang="en-US" sz="4000" dirty="0" smtClean="0"/>
              <a:t>,</a:t>
            </a:r>
          </a:p>
          <a:p>
            <a:pPr algn="ctr">
              <a:buNone/>
              <a:defRPr/>
            </a:pPr>
            <a:r>
              <a:rPr lang="en-US" sz="4000" dirty="0" err="1" smtClean="0"/>
              <a:t>Patanjalim</a:t>
            </a:r>
            <a:r>
              <a:rPr lang="en-US" sz="4000" dirty="0" smtClean="0"/>
              <a:t> </a:t>
            </a:r>
            <a:r>
              <a:rPr lang="en-US" sz="4000" dirty="0" err="1" smtClean="0"/>
              <a:t>Pranjaliranatosmi</a:t>
            </a:r>
            <a:r>
              <a:rPr lang="en-US" sz="4000" dirty="0" smtClean="0"/>
              <a:t>,</a:t>
            </a:r>
          </a:p>
          <a:p>
            <a:pPr algn="ctr">
              <a:buNone/>
              <a:defRPr/>
            </a:pPr>
            <a:r>
              <a:rPr lang="en-US" sz="4000" dirty="0" smtClean="0"/>
              <a:t>Om Santih </a:t>
            </a:r>
            <a:r>
              <a:rPr lang="en-US" sz="4000" dirty="0" err="1" smtClean="0"/>
              <a:t>Santih</a:t>
            </a:r>
            <a:r>
              <a:rPr lang="en-US" sz="4000" dirty="0" smtClean="0"/>
              <a:t> </a:t>
            </a:r>
            <a:r>
              <a:rPr lang="en-US" sz="4000" dirty="0" err="1" smtClean="0"/>
              <a:t>Santih</a:t>
            </a:r>
            <a:r>
              <a:rPr lang="en-US" sz="4000" dirty="0" smtClean="0"/>
              <a:t>.” </a:t>
            </a:r>
          </a:p>
          <a:p>
            <a:pPr>
              <a:defRPr/>
            </a:pPr>
            <a:endParaRPr lang="en-US" dirty="0" smtClean="0">
              <a:latin typeface="Arial Rounded MT Bold" pitchFamily="34" charset="0"/>
            </a:endParaRPr>
          </a:p>
          <a:p>
            <a:pPr>
              <a:buNone/>
              <a:defRPr/>
            </a:pPr>
            <a:r>
              <a:rPr lang="en-US" sz="4000" dirty="0" smtClean="0"/>
              <a:t>Meaning:</a:t>
            </a:r>
          </a:p>
          <a:p>
            <a:pPr>
              <a:buNone/>
              <a:defRPr/>
            </a:pPr>
            <a:r>
              <a:rPr lang="en-US" sz="4000" dirty="0" smtClean="0">
                <a:solidFill>
                  <a:srgbClr val="FF0000"/>
                </a:solidFill>
                <a:latin typeface="Arial Rounded MT Bold" pitchFamily="34" charset="0"/>
              </a:rPr>
              <a:t>	</a:t>
            </a:r>
            <a:r>
              <a:rPr lang="en-US" sz="4000" dirty="0" smtClean="0"/>
              <a:t>I offer my salutations with fold hands to </a:t>
            </a:r>
            <a:r>
              <a:rPr lang="en-US" sz="4000" dirty="0" err="1" smtClean="0"/>
              <a:t>patanjali</a:t>
            </a:r>
            <a:r>
              <a:rPr lang="en-US" sz="4000" dirty="0" smtClean="0"/>
              <a:t> the renowned amongst the sages, who removed the impurity of mind through yoga, of speech by grammar and of body by </a:t>
            </a:r>
            <a:r>
              <a:rPr lang="en-US" sz="4000" dirty="0" err="1" smtClean="0"/>
              <a:t>ayurveda</a:t>
            </a:r>
            <a:r>
              <a:rPr lang="en-US" sz="4000" dirty="0" smtClean="0"/>
              <a:t>. Om peace </a:t>
            </a:r>
            <a:r>
              <a:rPr lang="en-US" sz="4000" dirty="0" err="1" smtClean="0"/>
              <a:t>peace</a:t>
            </a:r>
            <a:r>
              <a:rPr lang="en-US" sz="4000" dirty="0" smtClean="0"/>
              <a:t> </a:t>
            </a:r>
            <a:r>
              <a:rPr lang="en-US" sz="4000" dirty="0" err="1" smtClean="0"/>
              <a:t>peace</a:t>
            </a:r>
            <a:r>
              <a:rPr lang="en-US" sz="4000" dirty="0" smtClean="0"/>
              <a:t>.</a:t>
            </a:r>
          </a:p>
          <a:p>
            <a:endParaRPr lang="en-US" dirty="0"/>
          </a:p>
        </p:txBody>
      </p:sp>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11390</TotalTime>
  <Words>3324</Words>
  <Application>Microsoft Office PowerPoint</Application>
  <PresentationFormat>On-screen Show (4:3)</PresentationFormat>
  <Paragraphs>880</Paragraphs>
  <Slides>146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146</vt:i4>
      </vt:variant>
    </vt:vector>
  </HeadingPairs>
  <TitlesOfParts>
    <vt:vector size="155" baseType="lpstr">
      <vt:lpstr>Arial</vt:lpstr>
      <vt:lpstr>Arial Black</vt:lpstr>
      <vt:lpstr>Arial Rounded MT Bold</vt:lpstr>
      <vt:lpstr>Gill Sans MT</vt:lpstr>
      <vt:lpstr>Times New Roman</vt:lpstr>
      <vt:lpstr>Verdana</vt:lpstr>
      <vt:lpstr>Wingdings</vt:lpstr>
      <vt:lpstr>Wingdings 2</vt:lpstr>
      <vt:lpstr>Solstice</vt:lpstr>
      <vt:lpstr>ASANAS</vt:lpstr>
      <vt:lpstr>PowerPoint Presentation</vt:lpstr>
      <vt:lpstr>STARTING PRAYER</vt:lpstr>
      <vt:lpstr>Closing Prayer</vt:lpstr>
      <vt:lpstr>Asana Class – Outline</vt:lpstr>
      <vt:lpstr>Breathing Exercises</vt:lpstr>
      <vt:lpstr>Principles of Breathing Exercises </vt:lpstr>
      <vt:lpstr>OBJECTIVES OF BREATHING PRACTICES </vt:lpstr>
      <vt:lpstr>TIPS</vt:lpstr>
      <vt:lpstr>HANDS IN AND OUT BREATHING</vt:lpstr>
      <vt:lpstr>HANDS STRETCH BREATHING</vt:lpstr>
      <vt:lpstr>PowerPoint Presentation</vt:lpstr>
      <vt:lpstr>PowerPoint Presentation</vt:lpstr>
      <vt:lpstr>ANKLES STRETCH BREATHING</vt:lpstr>
      <vt:lpstr>PowerPoint Presentation</vt:lpstr>
      <vt:lpstr>PowerPoint Presentation</vt:lpstr>
      <vt:lpstr>4. DOG BREATHING</vt:lpstr>
      <vt:lpstr>PowerPoint Presentation</vt:lpstr>
      <vt:lpstr>PowerPoint Presentation</vt:lpstr>
      <vt:lpstr>5.  RABBIT BREATHING</vt:lpstr>
      <vt:lpstr>PowerPoint Presentation</vt:lpstr>
      <vt:lpstr>PowerPoint Presentation</vt:lpstr>
      <vt:lpstr>6.  TIGER BREATHING</vt:lpstr>
      <vt:lpstr>Tiger Breathing</vt:lpstr>
      <vt:lpstr>PowerPoint Presentation</vt:lpstr>
      <vt:lpstr>7.  SASANKASANA BREATHING</vt:lpstr>
      <vt:lpstr>PowerPoint Presentation</vt:lpstr>
      <vt:lpstr>8. STRAIGHT LEG RAISE BREATHING</vt:lpstr>
      <vt:lpstr>PowerPoint Presentation</vt:lpstr>
      <vt:lpstr>I.R.T. (Instant Relaxation Technique)</vt:lpstr>
      <vt:lpstr>Loosening Exercises  (Sithilikarna Vyayama)</vt:lpstr>
      <vt:lpstr>TIPS</vt:lpstr>
      <vt:lpstr>1.  JOGGING</vt:lpstr>
      <vt:lpstr>PowerPoint Presentation</vt:lpstr>
      <vt:lpstr>Mukha Dhouti to Relax</vt:lpstr>
      <vt:lpstr>2.  FORWARD AND BACKWARD  BENDING</vt:lpstr>
      <vt:lpstr>PowerPoint Presentation</vt:lpstr>
      <vt:lpstr>3.  SIDE BENDING </vt:lpstr>
      <vt:lpstr>PowerPoint Presentation</vt:lpstr>
      <vt:lpstr>4.  TWISTING</vt:lpstr>
      <vt:lpstr>PowerPoint Presentation</vt:lpstr>
      <vt:lpstr>5. PAVANAMUKTASANA KRIYA</vt:lpstr>
      <vt:lpstr>PowerPoint Presentation</vt:lpstr>
      <vt:lpstr>Q R T (Quick Relaxation Technique)</vt:lpstr>
      <vt:lpstr>PowerPoint Presentation</vt:lpstr>
      <vt:lpstr>Suryanamaskar</vt:lpstr>
      <vt:lpstr>TIPS</vt:lpstr>
      <vt:lpstr>BIJA MANTRA</vt:lpstr>
      <vt:lpstr>PowerPoint Presentation</vt:lpstr>
      <vt:lpstr>ASANAS </vt:lpstr>
      <vt:lpstr>Dynamic Asanas (Hatha Yoga School)</vt:lpstr>
      <vt:lpstr>Relaxing Asanas (Patanjali Yoga School)</vt:lpstr>
      <vt:lpstr>Stages in Yogasana</vt:lpstr>
      <vt:lpstr>Classification of Yogasanas:</vt:lpstr>
      <vt:lpstr>Eight Step Method  Of Introducing An Asana</vt:lpstr>
      <vt:lpstr>PowerPoint Presentation</vt:lpstr>
      <vt:lpstr> 1.  Ardhakati Cakrasana   (Lateral Arc Posture) </vt:lpstr>
      <vt:lpstr>PowerPoint Presentation</vt:lpstr>
      <vt:lpstr>PowerPoint Presentation</vt:lpstr>
      <vt:lpstr>PowerPoint Presentation</vt:lpstr>
      <vt:lpstr>2.  Ardha Cakrasana  (Half – wheel posture)</vt:lpstr>
      <vt:lpstr>PowerPoint Presentation</vt:lpstr>
      <vt:lpstr>PowerPoint Presentation</vt:lpstr>
      <vt:lpstr>3. Padahastasana  (Forward-Bend Posture)</vt:lpstr>
      <vt:lpstr>PowerPoint Presentation</vt:lpstr>
      <vt:lpstr>PowerPoint Presentation</vt:lpstr>
      <vt:lpstr>PowerPoint Presentation</vt:lpstr>
      <vt:lpstr>4.  Trikonasa  (Triangle Posture)</vt:lpstr>
      <vt:lpstr>PowerPoint Presentation</vt:lpstr>
      <vt:lpstr>PowerPoint Presentation</vt:lpstr>
      <vt:lpstr>PowerPoint Presentation</vt:lpstr>
      <vt:lpstr>5. Parivritta Trikonasana  (Crossed Triangle Posture)</vt:lpstr>
      <vt:lpstr>PowerPoint Presentation</vt:lpstr>
      <vt:lpstr>PowerPoint Presentation</vt:lpstr>
      <vt:lpstr>PowerPoint Presentation</vt:lpstr>
      <vt:lpstr>6. Parsva konasana  (Side Angle Posture)</vt:lpstr>
      <vt:lpstr>PowerPoint Presentation</vt:lpstr>
      <vt:lpstr>PowerPoint Presentation</vt:lpstr>
      <vt:lpstr>PowerPoint Presentation</vt:lpstr>
      <vt:lpstr>7.  Vajrasana  (The Ankle Posture)</vt:lpstr>
      <vt:lpstr>PowerPoint Presentation</vt:lpstr>
      <vt:lpstr>8. Sasankasana  (Moon Posture)</vt:lpstr>
      <vt:lpstr>PowerPoint Presentation</vt:lpstr>
      <vt:lpstr>PowerPoint Presentation</vt:lpstr>
      <vt:lpstr>9. Supta-Vajrasana  (The Supine Vajrasana)</vt:lpstr>
      <vt:lpstr>PowerPoint Presentation</vt:lpstr>
      <vt:lpstr>PowerPoint Presentation</vt:lpstr>
      <vt:lpstr>10. Pascimotanasana  (Posterior Stretching)</vt:lpstr>
      <vt:lpstr>PowerPoint Presentation</vt:lpstr>
      <vt:lpstr>PowerPoint Presentation</vt:lpstr>
      <vt:lpstr>PowerPoint Presentation</vt:lpstr>
      <vt:lpstr>11. Ustrasana  (Camel Posture)</vt:lpstr>
      <vt:lpstr>PowerPoint Presentation</vt:lpstr>
      <vt:lpstr>PowerPoint Presentation</vt:lpstr>
      <vt:lpstr>PowerPoint Presentation</vt:lpstr>
      <vt:lpstr>12.  Vakrasana  (Twist Posture)</vt:lpstr>
      <vt:lpstr>PowerPoint Presentation</vt:lpstr>
      <vt:lpstr>PowerPoint Presentation</vt:lpstr>
      <vt:lpstr>13.  Ardha Matsyendrasana  (Half-twist Posture)</vt:lpstr>
      <vt:lpstr>PowerPoint Presentation</vt:lpstr>
      <vt:lpstr>PowerPoint Presentation</vt:lpstr>
      <vt:lpstr>PowerPoint Presentation</vt:lpstr>
      <vt:lpstr>14. HAMSASANA</vt:lpstr>
      <vt:lpstr>PowerPoint Presentation</vt:lpstr>
      <vt:lpstr>PowerPoint Presentation</vt:lpstr>
      <vt:lpstr>PowerPoint Presentation</vt:lpstr>
      <vt:lpstr>15. MAYURASANA</vt:lpstr>
      <vt:lpstr>PowerPoint Presentation</vt:lpstr>
      <vt:lpstr>PowerPoint Presentation</vt:lpstr>
      <vt:lpstr>16.  Ardha Sirsasana</vt:lpstr>
      <vt:lpstr>PowerPoint Presentation</vt:lpstr>
      <vt:lpstr>PowerPoint Presentation</vt:lpstr>
      <vt:lpstr>17.  Sirsasana</vt:lpstr>
      <vt:lpstr>PowerPoint Presentation</vt:lpstr>
      <vt:lpstr>PowerPoint Presentation</vt:lpstr>
      <vt:lpstr>PowerPoint Presentation</vt:lpstr>
      <vt:lpstr>18.  Bhujangasana  (Serpent Posture)</vt:lpstr>
      <vt:lpstr>PowerPoint Presentation</vt:lpstr>
      <vt:lpstr>PowerPoint Presentation</vt:lpstr>
      <vt:lpstr>PowerPoint Presentation</vt:lpstr>
      <vt:lpstr>19.  Salabhasana  (Locust Posture)</vt:lpstr>
      <vt:lpstr>PowerPoint Presentation</vt:lpstr>
      <vt:lpstr>PowerPoint Presentation</vt:lpstr>
      <vt:lpstr>PowerPoint Presentation</vt:lpstr>
      <vt:lpstr>20. Dhanurasana  (Bow Posture)</vt:lpstr>
      <vt:lpstr>PowerPoint Presentation</vt:lpstr>
      <vt:lpstr>21.  Viparita-Karani  (Half-Shoulder Stand)</vt:lpstr>
      <vt:lpstr>PowerPoint Presentation</vt:lpstr>
      <vt:lpstr>PowerPoint Presentation</vt:lpstr>
      <vt:lpstr>22. Sarvangasana  (Shoulder-stand Posture)</vt:lpstr>
      <vt:lpstr>PowerPoint Presentation</vt:lpstr>
      <vt:lpstr>PowerPoint Presentation</vt:lpstr>
      <vt:lpstr>PowerPoint Presentation</vt:lpstr>
      <vt:lpstr>23.  Matsyasana  (Fish Posture)</vt:lpstr>
      <vt:lpstr>PowerPoint Presentation</vt:lpstr>
      <vt:lpstr>PowerPoint Presentation</vt:lpstr>
      <vt:lpstr>Halasana</vt:lpstr>
      <vt:lpstr>24.  Halasana  (Plough Posture)</vt:lpstr>
      <vt:lpstr>PowerPoint Presentation</vt:lpstr>
      <vt:lpstr>Halasana</vt:lpstr>
      <vt:lpstr>PowerPoint Presentation</vt:lpstr>
      <vt:lpstr>25.  Cakrasana  (Wheel Posture)</vt:lpstr>
      <vt:lpstr>PowerPoint Presentation</vt:lpstr>
      <vt:lpstr>DRT (Deep Relaxation Technique)</vt:lpstr>
      <vt:lpstr>PowerPoint Presentation</vt:lpstr>
      <vt:lpstr>Closing Prayer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ASANAS</dc:title>
  <dc:creator>STUDIO</dc:creator>
  <cp:lastModifiedBy>Srinivasa Alluri</cp:lastModifiedBy>
  <cp:revision>201</cp:revision>
  <dcterms:created xsi:type="dcterms:W3CDTF">2014-05-23T03:37:48Z</dcterms:created>
  <dcterms:modified xsi:type="dcterms:W3CDTF">2019-05-08T23:51:26Z</dcterms:modified>
</cp:coreProperties>
</file>